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34"/>
  </p:notesMasterIdLst>
  <p:handoutMasterIdLst>
    <p:handoutMasterId r:id="rId35"/>
  </p:handoutMasterIdLst>
  <p:sldIdLst>
    <p:sldId id="256" r:id="rId2"/>
    <p:sldId id="257" r:id="rId3"/>
    <p:sldId id="258" r:id="rId4"/>
    <p:sldId id="259" r:id="rId5"/>
    <p:sldId id="265" r:id="rId6"/>
    <p:sldId id="274" r:id="rId7"/>
    <p:sldId id="260" r:id="rId8"/>
    <p:sldId id="261" r:id="rId9"/>
    <p:sldId id="262" r:id="rId10"/>
    <p:sldId id="263" r:id="rId11"/>
    <p:sldId id="275" r:id="rId12"/>
    <p:sldId id="264" r:id="rId13"/>
    <p:sldId id="266" r:id="rId14"/>
    <p:sldId id="267" r:id="rId15"/>
    <p:sldId id="271" r:id="rId16"/>
    <p:sldId id="272" r:id="rId17"/>
    <p:sldId id="273" r:id="rId18"/>
    <p:sldId id="268" r:id="rId19"/>
    <p:sldId id="269" r:id="rId20"/>
    <p:sldId id="278" r:id="rId21"/>
    <p:sldId id="281" r:id="rId22"/>
    <p:sldId id="276" r:id="rId23"/>
    <p:sldId id="279" r:id="rId24"/>
    <p:sldId id="280" r:id="rId25"/>
    <p:sldId id="282" r:id="rId26"/>
    <p:sldId id="283" r:id="rId27"/>
    <p:sldId id="284" r:id="rId28"/>
    <p:sldId id="277" r:id="rId29"/>
    <p:sldId id="270" r:id="rId30"/>
    <p:sldId id="286" r:id="rId31"/>
    <p:sldId id="287" r:id="rId32"/>
    <p:sldId id="288" r:id="rId3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990033"/>
    <a:srgbClr val="660033"/>
    <a:srgbClr val="993366"/>
    <a:srgbClr val="990099"/>
    <a:srgbClr val="800080"/>
    <a:srgbClr val="6600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76744" autoAdjust="0"/>
  </p:normalViewPr>
  <p:slideViewPr>
    <p:cSldViewPr snapToGrid="0">
      <p:cViewPr varScale="1">
        <p:scale>
          <a:sx n="68" d="100"/>
          <a:sy n="68" d="100"/>
        </p:scale>
        <p:origin x="-1712"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AEBA92-B78A-42A0-BB4E-C31DACF2B6C7}" type="datetimeFigureOut">
              <a:rPr lang="zh-CN" altLang="en-US" smtClean="0"/>
              <a:t>15/5/22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C4F07C-F231-4DEE-9363-D7790E43F2F3}" type="slidenum">
              <a:rPr lang="zh-CN" altLang="en-US" smtClean="0"/>
              <a:t>‹#›</a:t>
            </a:fld>
            <a:endParaRPr lang="zh-CN" altLang="en-US"/>
          </a:p>
        </p:txBody>
      </p:sp>
    </p:spTree>
    <p:extLst>
      <p:ext uri="{BB962C8B-B14F-4D97-AF65-F5344CB8AC3E}">
        <p14:creationId xmlns:p14="http://schemas.microsoft.com/office/powerpoint/2010/main" val="37790730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3C603C-17D2-4EA4-97D7-0A99B343334A}" type="datetimeFigureOut">
              <a:rPr lang="zh-CN" altLang="en-US" smtClean="0"/>
              <a:t>15/5/22</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9C2D57-B1AC-4DE6-A467-3BC08B27B425}" type="slidenum">
              <a:rPr lang="zh-CN" altLang="en-US" smtClean="0"/>
              <a:t>‹#›</a:t>
            </a:fld>
            <a:endParaRPr lang="zh-CN" altLang="en-US"/>
          </a:p>
        </p:txBody>
      </p:sp>
    </p:spTree>
    <p:extLst>
      <p:ext uri="{BB962C8B-B14F-4D97-AF65-F5344CB8AC3E}">
        <p14:creationId xmlns:p14="http://schemas.microsoft.com/office/powerpoint/2010/main" val="5180084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a:t>
            </a:r>
            <a:r>
              <a:rPr lang="en-US" altLang="zh-CN" dirty="0" smtClean="0"/>
              <a:t>Good Morning</a:t>
            </a:r>
            <a:r>
              <a:rPr lang="en-US" altLang="zh-CN" baseline="0" dirty="0" smtClean="0"/>
              <a:t> everyone, I’ll give a talk about our recent work on Crowd Fraud Detection in Internet Advertising</a:t>
            </a:r>
            <a:r>
              <a:rPr lang="en-US" altLang="zh-CN" baseline="0" dirty="0" smtClean="0"/>
              <a:t>.</a:t>
            </a:r>
            <a:r>
              <a:rPr lang="zh-CN" altLang="en-US" baseline="0" dirty="0" smtClean="0"/>
              <a:t> </a:t>
            </a:r>
            <a:r>
              <a:rPr lang="en-US" altLang="zh-CN" baseline="0" dirty="0" smtClean="0"/>
              <a:t>algorithmic</a:t>
            </a:r>
            <a:endParaRPr lang="en-US" altLang="zh-CN" baseline="0" dirty="0" smtClean="0"/>
          </a:p>
        </p:txBody>
      </p:sp>
      <p:sp>
        <p:nvSpPr>
          <p:cNvPr id="4" name="灯片编号占位符 3"/>
          <p:cNvSpPr>
            <a:spLocks noGrp="1"/>
          </p:cNvSpPr>
          <p:nvPr>
            <p:ph type="sldNum" sz="quarter" idx="10"/>
          </p:nvPr>
        </p:nvSpPr>
        <p:spPr/>
        <p:txBody>
          <a:bodyPr/>
          <a:lstStyle/>
          <a:p>
            <a:fld id="{9E9C2D57-B1AC-4DE6-A467-3BC08B27B425}" type="slidenum">
              <a:rPr lang="zh-CN" altLang="en-US" smtClean="0"/>
              <a:t>1</a:t>
            </a:fld>
            <a:endParaRPr lang="zh-CN" altLang="en-US"/>
          </a:p>
        </p:txBody>
      </p:sp>
    </p:spTree>
    <p:extLst>
      <p:ext uri="{BB962C8B-B14F-4D97-AF65-F5344CB8AC3E}">
        <p14:creationId xmlns:p14="http://schemas.microsoft.com/office/powerpoint/2010/main" val="3411197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a:t>
            </a:r>
            <a:r>
              <a:rPr lang="en-US" altLang="zh-CN" dirty="0" smtClean="0"/>
              <a:t>The third characteristic</a:t>
            </a:r>
            <a:r>
              <a:rPr lang="en-US" altLang="zh-CN" baseline="0" dirty="0" smtClean="0"/>
              <a:t> is </a:t>
            </a:r>
            <a:r>
              <a:rPr lang="en-US" altLang="zh-CN" baseline="0" dirty="0" err="1" smtClean="0"/>
              <a:t>dispersivity</a:t>
            </a:r>
            <a:r>
              <a:rPr lang="en-US" altLang="zh-CN" baseline="0" dirty="0" smtClean="0"/>
              <a:t>. It means that crowd fraud surfers may search and click a series of unrelated queries in a short time period. </a:t>
            </a:r>
          </a:p>
          <a:p>
            <a:r>
              <a:rPr lang="zh-CN" altLang="en-US" dirty="0" smtClean="0"/>
              <a:t>■</a:t>
            </a:r>
            <a:r>
              <a:rPr lang="en-US" altLang="zh-CN" baseline="0" dirty="0" smtClean="0"/>
              <a:t>For example, a normal surfer may search queries lick eye cream, cleansing milk, and skin care. They are all from a same business domain. </a:t>
            </a:r>
          </a:p>
          <a:p>
            <a:r>
              <a:rPr lang="zh-CN" altLang="en-US" dirty="0" smtClean="0"/>
              <a:t>■</a:t>
            </a:r>
            <a:r>
              <a:rPr lang="en-US" altLang="zh-CN" baseline="0" dirty="0" smtClean="0"/>
              <a:t>While for a crowd fraud surfer, he may search Beach BBQ, hospital and royal jelly, these queries are from three different business domain. </a:t>
            </a:r>
          </a:p>
          <a:p>
            <a:r>
              <a:rPr lang="zh-CN" altLang="en-US" dirty="0" smtClean="0"/>
              <a:t>■</a:t>
            </a:r>
            <a:r>
              <a:rPr lang="en-US" altLang="zh-CN" baseline="0" dirty="0" smtClean="0"/>
              <a:t>This phenomenon may because crowd fraud surfers have no real information demand. They don’t care what they are really searching.</a:t>
            </a:r>
            <a:endParaRPr lang="zh-CN" altLang="en-US" dirty="0"/>
          </a:p>
        </p:txBody>
      </p:sp>
      <p:sp>
        <p:nvSpPr>
          <p:cNvPr id="4" name="灯片编号占位符 3"/>
          <p:cNvSpPr>
            <a:spLocks noGrp="1"/>
          </p:cNvSpPr>
          <p:nvPr>
            <p:ph type="sldNum" sz="quarter" idx="10"/>
          </p:nvPr>
        </p:nvSpPr>
        <p:spPr/>
        <p:txBody>
          <a:bodyPr/>
          <a:lstStyle/>
          <a:p>
            <a:fld id="{9E9C2D57-B1AC-4DE6-A467-3BC08B27B425}" type="slidenum">
              <a:rPr lang="zh-CN" altLang="en-US" smtClean="0"/>
              <a:t>10</a:t>
            </a:fld>
            <a:endParaRPr lang="zh-CN" altLang="en-US"/>
          </a:p>
        </p:txBody>
      </p:sp>
    </p:spTree>
    <p:extLst>
      <p:ext uri="{BB962C8B-B14F-4D97-AF65-F5344CB8AC3E}">
        <p14:creationId xmlns:p14="http://schemas.microsoft.com/office/powerpoint/2010/main" val="3351027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a:t>
            </a:r>
            <a:r>
              <a:rPr lang="en-US" altLang="zh-CN" dirty="0" smtClean="0"/>
              <a:t>Now we </a:t>
            </a:r>
            <a:r>
              <a:rPr lang="en-US" altLang="zh-CN" dirty="0" smtClean="0"/>
              <a:t>are</a:t>
            </a:r>
            <a:r>
              <a:rPr lang="zh-CN" altLang="en-US" dirty="0" smtClean="0"/>
              <a:t> </a:t>
            </a:r>
            <a:r>
              <a:rPr lang="en-US" altLang="zh-CN" dirty="0" smtClean="0"/>
              <a:t>ready</a:t>
            </a:r>
            <a:r>
              <a:rPr lang="zh-CN" altLang="en-US" dirty="0" smtClean="0"/>
              <a:t> </a:t>
            </a:r>
            <a:r>
              <a:rPr lang="en-US" altLang="zh-CN" dirty="0" smtClean="0"/>
              <a:t>for</a:t>
            </a:r>
            <a:r>
              <a:rPr lang="en-US" altLang="zh-CN" baseline="0" dirty="0" smtClean="0"/>
              <a:t> </a:t>
            </a:r>
            <a:r>
              <a:rPr lang="en-US" altLang="zh-CN" baseline="0" dirty="0" smtClean="0"/>
              <a:t>our detection methods.</a:t>
            </a:r>
            <a:endParaRPr lang="zh-CN" altLang="en-US" dirty="0"/>
          </a:p>
        </p:txBody>
      </p:sp>
      <p:sp>
        <p:nvSpPr>
          <p:cNvPr id="4" name="灯片编号占位符 3"/>
          <p:cNvSpPr>
            <a:spLocks noGrp="1"/>
          </p:cNvSpPr>
          <p:nvPr>
            <p:ph type="sldNum" sz="quarter" idx="10"/>
          </p:nvPr>
        </p:nvSpPr>
        <p:spPr/>
        <p:txBody>
          <a:bodyPr/>
          <a:lstStyle/>
          <a:p>
            <a:fld id="{9E9C2D57-B1AC-4DE6-A467-3BC08B27B425}" type="slidenum">
              <a:rPr lang="zh-CN" altLang="en-US" smtClean="0"/>
              <a:t>11</a:t>
            </a:fld>
            <a:endParaRPr lang="zh-CN" altLang="en-US"/>
          </a:p>
        </p:txBody>
      </p:sp>
    </p:spTree>
    <p:extLst>
      <p:ext uri="{BB962C8B-B14F-4D97-AF65-F5344CB8AC3E}">
        <p14:creationId xmlns:p14="http://schemas.microsoft.com/office/powerpoint/2010/main" val="2718534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a:t>
            </a:r>
            <a:r>
              <a:rPr lang="en-US" altLang="zh-CN" dirty="0" smtClean="0"/>
              <a:t>Based on the above characteristics, we propose</a:t>
            </a:r>
            <a:r>
              <a:rPr lang="en-US" altLang="zh-CN" baseline="0" dirty="0" smtClean="0"/>
              <a:t> a crowd fraud detection method of search engine advertising. This method are composed by three stages, constructing stage, clustering stage and filtering stage. Now I’ll introduce them one by one.5276</a:t>
            </a:r>
            <a:endParaRPr lang="zh-CN" altLang="en-US" dirty="0"/>
          </a:p>
        </p:txBody>
      </p:sp>
      <p:sp>
        <p:nvSpPr>
          <p:cNvPr id="4" name="灯片编号占位符 3"/>
          <p:cNvSpPr>
            <a:spLocks noGrp="1"/>
          </p:cNvSpPr>
          <p:nvPr>
            <p:ph type="sldNum" sz="quarter" idx="10"/>
          </p:nvPr>
        </p:nvSpPr>
        <p:spPr/>
        <p:txBody>
          <a:bodyPr/>
          <a:lstStyle/>
          <a:p>
            <a:fld id="{9E9C2D57-B1AC-4DE6-A467-3BC08B27B425}" type="slidenum">
              <a:rPr lang="zh-CN" altLang="en-US" smtClean="0"/>
              <a:t>12</a:t>
            </a:fld>
            <a:endParaRPr lang="zh-CN" altLang="en-US"/>
          </a:p>
        </p:txBody>
      </p:sp>
    </p:spTree>
    <p:extLst>
      <p:ext uri="{BB962C8B-B14F-4D97-AF65-F5344CB8AC3E}">
        <p14:creationId xmlns:p14="http://schemas.microsoft.com/office/powerpoint/2010/main" val="1701035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a:t>
            </a:r>
            <a:r>
              <a:rPr lang="en-US" altLang="zh-CN" dirty="0" smtClean="0"/>
              <a:t>In the</a:t>
            </a:r>
            <a:r>
              <a:rPr lang="en-US" altLang="zh-CN" baseline="0" dirty="0" smtClean="0"/>
              <a:t> construction stage, the first step is to remove irrelevant data. According to the moderateness condition, queries with extreme hit frequencies are barely crowd fraud, so we can choose a lower bound and an upper bound, and find queries with hit frequencies outside this range. Then all click logs correspond to these queries can be removed. By this step we can remove more than seventy percent data.</a:t>
            </a:r>
          </a:p>
          <a:p>
            <a:r>
              <a:rPr lang="zh-CN" altLang="en-US" dirty="0" smtClean="0"/>
              <a:t>■</a:t>
            </a:r>
            <a:r>
              <a:rPr lang="en-US" altLang="zh-CN" baseline="0" dirty="0" smtClean="0"/>
              <a:t>The next step is to reorganize the remain logs into a surfer-advertiser inverted </a:t>
            </a:r>
            <a:r>
              <a:rPr lang="en-US" altLang="zh-CN" baseline="0" dirty="0" smtClean="0"/>
              <a:t>list, </a:t>
            </a:r>
            <a:r>
              <a:rPr lang="en-US" altLang="zh-CN" baseline="0" dirty="0" smtClean="0"/>
              <a:t>this inverted list is indexed by click source IP. We show an example of a inverted list line in this box.</a:t>
            </a:r>
          </a:p>
          <a:p>
            <a:r>
              <a:rPr lang="zh-CN" altLang="en-US" dirty="0" smtClean="0"/>
              <a:t>■</a:t>
            </a:r>
            <a:r>
              <a:rPr lang="en-US" altLang="zh-CN" baseline="0" dirty="0" smtClean="0"/>
              <a:t>for each IP, the record contains its click history. </a:t>
            </a:r>
          </a:p>
          <a:p>
            <a:r>
              <a:rPr lang="zh-CN" altLang="en-US" dirty="0" smtClean="0"/>
              <a:t>■</a:t>
            </a:r>
            <a:r>
              <a:rPr lang="en-US" altLang="zh-CN" baseline="0" dirty="0" smtClean="0"/>
              <a:t>Each click history is composed by many click events. </a:t>
            </a:r>
          </a:p>
          <a:p>
            <a:r>
              <a:rPr lang="zh-CN" altLang="en-US" dirty="0" smtClean="0"/>
              <a:t>■</a:t>
            </a:r>
            <a:r>
              <a:rPr lang="en-US" altLang="zh-CN" dirty="0" smtClean="0"/>
              <a:t>And </a:t>
            </a:r>
            <a:r>
              <a:rPr lang="en-US" altLang="zh-CN" baseline="0" dirty="0" smtClean="0"/>
              <a:t>each click event has two attributes, the click target advertiser ID</a:t>
            </a:r>
          </a:p>
          <a:p>
            <a:r>
              <a:rPr lang="zh-CN" altLang="en-US" dirty="0" smtClean="0"/>
              <a:t>■</a:t>
            </a:r>
            <a:r>
              <a:rPr lang="en-US" altLang="zh-CN" baseline="0" dirty="0" smtClean="0"/>
              <a:t>and the hit time. </a:t>
            </a:r>
          </a:p>
          <a:p>
            <a:r>
              <a:rPr lang="zh-CN" altLang="en-US" dirty="0" smtClean="0"/>
              <a:t>■</a:t>
            </a:r>
            <a:r>
              <a:rPr lang="en-US" altLang="zh-CN" baseline="0" dirty="0" smtClean="0"/>
              <a:t>All the click events of this IP form its click history. This inverted list will be used as the input of the next stage.</a:t>
            </a:r>
          </a:p>
        </p:txBody>
      </p:sp>
      <p:sp>
        <p:nvSpPr>
          <p:cNvPr id="4" name="灯片编号占位符 3"/>
          <p:cNvSpPr>
            <a:spLocks noGrp="1"/>
          </p:cNvSpPr>
          <p:nvPr>
            <p:ph type="sldNum" sz="quarter" idx="10"/>
          </p:nvPr>
        </p:nvSpPr>
        <p:spPr/>
        <p:txBody>
          <a:bodyPr/>
          <a:lstStyle/>
          <a:p>
            <a:fld id="{9E9C2D57-B1AC-4DE6-A467-3BC08B27B425}" type="slidenum">
              <a:rPr lang="zh-CN" altLang="en-US" smtClean="0"/>
              <a:t>13</a:t>
            </a:fld>
            <a:endParaRPr lang="zh-CN" altLang="en-US"/>
          </a:p>
        </p:txBody>
      </p:sp>
    </p:spTree>
    <p:extLst>
      <p:ext uri="{BB962C8B-B14F-4D97-AF65-F5344CB8AC3E}">
        <p14:creationId xmlns:p14="http://schemas.microsoft.com/office/powerpoint/2010/main" val="1327660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a:t>
            </a:r>
            <a:r>
              <a:rPr lang="en-US" altLang="zh-CN" dirty="0" smtClean="0"/>
              <a:t>Then we come to the clustering stage. According</a:t>
            </a:r>
            <a:r>
              <a:rPr lang="en-US" altLang="zh-CN" baseline="0" dirty="0" smtClean="0"/>
              <a:t> to the synchronicity condition, crowd fraud surfers can usually be grouped into coalitions, all surfers in a same coalition will have similar behavior patterns. So in this stage, our goal is to </a:t>
            </a:r>
            <a:r>
              <a:rPr lang="en-US" altLang="zh-CN" b="1" baseline="0" dirty="0" smtClean="0"/>
              <a:t>detect malicious surfer coalitions in which all surfers have similar behavior patterns</a:t>
            </a:r>
            <a:r>
              <a:rPr lang="en-US" altLang="zh-CN" baseline="0" dirty="0" smtClean="0"/>
              <a:t>. </a:t>
            </a:r>
          </a:p>
          <a:p>
            <a:r>
              <a:rPr lang="zh-CN" altLang="en-US" dirty="0" smtClean="0"/>
              <a:t>■</a:t>
            </a:r>
            <a:r>
              <a:rPr lang="en-US" altLang="zh-CN" baseline="0" dirty="0" smtClean="0"/>
              <a:t>Click history of a surfer is very suitable to represent the behavior pattern. So we define the synchronization similarity of two surfers based on their click histories. </a:t>
            </a:r>
            <a:endParaRPr lang="zh-CN" altLang="en-US" dirty="0"/>
          </a:p>
        </p:txBody>
      </p:sp>
      <p:sp>
        <p:nvSpPr>
          <p:cNvPr id="4" name="灯片编号占位符 3"/>
          <p:cNvSpPr>
            <a:spLocks noGrp="1"/>
          </p:cNvSpPr>
          <p:nvPr>
            <p:ph type="sldNum" sz="quarter" idx="10"/>
          </p:nvPr>
        </p:nvSpPr>
        <p:spPr/>
        <p:txBody>
          <a:bodyPr/>
          <a:lstStyle/>
          <a:p>
            <a:fld id="{9E9C2D57-B1AC-4DE6-A467-3BC08B27B425}" type="slidenum">
              <a:rPr lang="zh-CN" altLang="en-US" smtClean="0"/>
              <a:t>14</a:t>
            </a:fld>
            <a:endParaRPr lang="zh-CN" altLang="en-US"/>
          </a:p>
        </p:txBody>
      </p:sp>
    </p:spTree>
    <p:extLst>
      <p:ext uri="{BB962C8B-B14F-4D97-AF65-F5344CB8AC3E}">
        <p14:creationId xmlns:p14="http://schemas.microsoft.com/office/powerpoint/2010/main" val="440791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a:t>
            </a:r>
            <a:r>
              <a:rPr lang="en-US" altLang="zh-CN" dirty="0" smtClean="0"/>
              <a:t>the Sync-similarity numerically equals to </a:t>
            </a:r>
            <a:r>
              <a:rPr lang="en-US" altLang="zh-CN" b="1" dirty="0" smtClean="0">
                <a:latin typeface="Arial Unicode MS" panose="020B0604020202020204" pitchFamily="34" charset="-122"/>
                <a:ea typeface="Arial Unicode MS" panose="020B0604020202020204" pitchFamily="34" charset="-122"/>
                <a:cs typeface="Arial Unicode MS" panose="020B0604020202020204" pitchFamily="34" charset="-122"/>
              </a:rPr>
              <a:t>the number of common targets</a:t>
            </a:r>
            <a:r>
              <a:rPr lang="en-US" altLang="zh-CN" dirty="0" smtClean="0"/>
              <a:t> shared by the two click histories, Here</a:t>
            </a:r>
            <a:r>
              <a:rPr lang="en-US" altLang="zh-CN" baseline="0" dirty="0" smtClean="0"/>
              <a:t> a common target not only means same target id, but also means that the click events of two surfers on this target are happened in a same time period. We can make the definition more clear by an</a:t>
            </a:r>
            <a:r>
              <a:rPr lang="zh-CN" altLang="en-US" baseline="0" dirty="0" smtClean="0"/>
              <a:t> </a:t>
            </a:r>
            <a:r>
              <a:rPr lang="en-US" altLang="zh-CN" baseline="0" dirty="0" smtClean="0"/>
              <a:t>animation. </a:t>
            </a:r>
          </a:p>
          <a:p>
            <a:r>
              <a:rPr lang="zh-CN" altLang="en-US" dirty="0" smtClean="0"/>
              <a:t>■</a:t>
            </a:r>
            <a:r>
              <a:rPr lang="en-US" altLang="zh-CN" baseline="0" dirty="0" smtClean="0"/>
              <a:t>Suppose the click histories of two surfers are like this. We choose the time radius as twenty-four, and all click events are sorted by target ID. </a:t>
            </a:r>
          </a:p>
          <a:p>
            <a:r>
              <a:rPr lang="zh-CN" altLang="en-US" dirty="0" smtClean="0"/>
              <a:t>■</a:t>
            </a:r>
            <a:r>
              <a:rPr lang="en-US" altLang="zh-CN" baseline="0" dirty="0" smtClean="0"/>
              <a:t>We first check the first pair of events, their target ID are same</a:t>
            </a:r>
          </a:p>
          <a:p>
            <a:r>
              <a:rPr lang="zh-CN" altLang="en-US" dirty="0" smtClean="0"/>
              <a:t>■</a:t>
            </a:r>
            <a:r>
              <a:rPr lang="en-US" altLang="zh-CN" baseline="0" dirty="0" smtClean="0"/>
              <a:t>and the absolute value difference between their hit times is smaller than twenty-four. So this pair meets our conditions,</a:t>
            </a:r>
          </a:p>
          <a:p>
            <a:r>
              <a:rPr lang="zh-CN" altLang="en-US" dirty="0" smtClean="0"/>
              <a:t>■</a:t>
            </a:r>
            <a:r>
              <a:rPr lang="en-US" altLang="zh-CN" baseline="0" dirty="0" smtClean="0"/>
              <a:t>we increase sync-similarity by one. </a:t>
            </a:r>
          </a:p>
          <a:p>
            <a:r>
              <a:rPr lang="zh-CN" altLang="en-US" dirty="0" smtClean="0"/>
              <a:t>■</a:t>
            </a:r>
            <a:r>
              <a:rPr lang="en-US" altLang="zh-CN" baseline="0" dirty="0" smtClean="0"/>
              <a:t>Then move to the next pair. Their target ID are the same,</a:t>
            </a:r>
          </a:p>
          <a:p>
            <a:r>
              <a:rPr lang="zh-CN" altLang="en-US" dirty="0" smtClean="0"/>
              <a:t>■</a:t>
            </a:r>
            <a:r>
              <a:rPr lang="en-US" altLang="zh-CN" baseline="0" dirty="0" smtClean="0"/>
              <a:t>but the difference between their hit times is larger than twenty-four, so these two events are not similar. </a:t>
            </a:r>
          </a:p>
          <a:p>
            <a:r>
              <a:rPr lang="zh-CN" altLang="en-US" dirty="0" smtClean="0"/>
              <a:t>■</a:t>
            </a:r>
            <a:r>
              <a:rPr lang="en-US" altLang="zh-CN" baseline="0" dirty="0" smtClean="0"/>
              <a:t>Then for the next pair, their target IDs are different, so obviously they are not similar.</a:t>
            </a:r>
          </a:p>
          <a:p>
            <a:r>
              <a:rPr lang="en-US" altLang="zh-CN" baseline="0" dirty="0" smtClean="0"/>
              <a:t>----- 会议笔记(15/5/14 13:27) -----</a:t>
            </a:r>
          </a:p>
          <a:p>
            <a:r>
              <a:rPr lang="en-US" altLang="zh-CN" baseline="0" dirty="0" smtClean="0"/>
              <a:t>lianguanyixia</a:t>
            </a:r>
            <a:endParaRPr lang="zh-CN" altLang="en-US" dirty="0"/>
          </a:p>
        </p:txBody>
      </p:sp>
      <p:sp>
        <p:nvSpPr>
          <p:cNvPr id="4" name="灯片编号占位符 3"/>
          <p:cNvSpPr>
            <a:spLocks noGrp="1"/>
          </p:cNvSpPr>
          <p:nvPr>
            <p:ph type="sldNum" sz="quarter" idx="10"/>
          </p:nvPr>
        </p:nvSpPr>
        <p:spPr/>
        <p:txBody>
          <a:bodyPr/>
          <a:lstStyle/>
          <a:p>
            <a:fld id="{9E9C2D57-B1AC-4DE6-A467-3BC08B27B425}" type="slidenum">
              <a:rPr lang="zh-CN" altLang="en-US" smtClean="0"/>
              <a:t>15</a:t>
            </a:fld>
            <a:endParaRPr lang="zh-CN" altLang="en-US"/>
          </a:p>
        </p:txBody>
      </p:sp>
    </p:spTree>
    <p:extLst>
      <p:ext uri="{BB962C8B-B14F-4D97-AF65-F5344CB8AC3E}">
        <p14:creationId xmlns:p14="http://schemas.microsoft.com/office/powerpoint/2010/main" val="1776441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a:t>
            </a:r>
            <a:r>
              <a:rPr lang="en-US" altLang="zh-CN" dirty="0" smtClean="0"/>
              <a:t>To formulate the coalition detection problem, we further</a:t>
            </a:r>
            <a:r>
              <a:rPr lang="en-US" altLang="zh-CN" baseline="0" dirty="0" smtClean="0"/>
              <a:t> define a coalition center </a:t>
            </a:r>
            <a:r>
              <a:rPr lang="en-US" altLang="zh-CN" baseline="0" dirty="0" err="1" smtClean="0"/>
              <a:t>miu</a:t>
            </a:r>
            <a:r>
              <a:rPr lang="en-US" altLang="zh-CN" baseline="0" dirty="0" smtClean="0"/>
              <a:t> for each coalition, it has the same form as the click history, so we can calculate the sync-similarity between a coalition center and a click history.  </a:t>
            </a:r>
          </a:p>
          <a:p>
            <a:r>
              <a:rPr lang="zh-CN" altLang="en-US" dirty="0" smtClean="0"/>
              <a:t>■</a:t>
            </a:r>
            <a:r>
              <a:rPr lang="en-US" altLang="zh-CN" sz="1200" b="0" i="0" u="none" strike="noStrike" kern="1200" baseline="0" dirty="0" smtClean="0">
                <a:solidFill>
                  <a:schemeClr val="tx1"/>
                </a:solidFill>
                <a:latin typeface="+mn-lt"/>
                <a:ea typeface="+mn-ea"/>
                <a:cs typeface="+mn-cs"/>
              </a:rPr>
              <a:t>After these definitions, our problem is to find surfers and coalitions that satisfy this synchronicity condition: For </a:t>
            </a:r>
            <a:r>
              <a:rPr lang="en-US" altLang="zh-CN" sz="1200" b="0" i="0" u="none" strike="noStrike" kern="1200" baseline="0" dirty="0" err="1" smtClean="0">
                <a:solidFill>
                  <a:schemeClr val="tx1"/>
                </a:solidFill>
                <a:latin typeface="+mn-lt"/>
                <a:ea typeface="+mn-ea"/>
                <a:cs typeface="+mn-cs"/>
              </a:rPr>
              <a:t>kth</a:t>
            </a:r>
            <a:r>
              <a:rPr lang="en-US" altLang="zh-CN" sz="1200" b="0" i="0" u="none" strike="noStrike" kern="1200" baseline="0" dirty="0" smtClean="0">
                <a:solidFill>
                  <a:schemeClr val="tx1"/>
                </a:solidFill>
                <a:latin typeface="+mn-lt"/>
                <a:ea typeface="+mn-ea"/>
                <a:cs typeface="+mn-cs"/>
              </a:rPr>
              <a:t> coalition and every surfers in this coalition, the sync-similarities between surfers’ click histories x-</a:t>
            </a:r>
            <a:r>
              <a:rPr lang="en-US" altLang="zh-CN" sz="1200" b="0" i="0" u="none" strike="noStrike" kern="1200" baseline="0" dirty="0" err="1" smtClean="0">
                <a:solidFill>
                  <a:schemeClr val="tx1"/>
                </a:solidFill>
                <a:latin typeface="+mn-lt"/>
                <a:ea typeface="+mn-ea"/>
                <a:cs typeface="+mn-cs"/>
              </a:rPr>
              <a:t>i</a:t>
            </a:r>
            <a:r>
              <a:rPr lang="en-US" altLang="zh-CN" sz="1200" b="0" i="0" u="none" strike="noStrike" kern="1200" baseline="0" dirty="0" smtClean="0">
                <a:solidFill>
                  <a:schemeClr val="tx1"/>
                </a:solidFill>
                <a:latin typeface="+mn-lt"/>
                <a:ea typeface="+mn-ea"/>
                <a:cs typeface="+mn-cs"/>
              </a:rPr>
              <a:t> and the center  </a:t>
            </a:r>
            <a:r>
              <a:rPr lang="en-US" altLang="zh-CN" sz="1200" b="0" i="0" u="none" strike="noStrike" kern="1200" baseline="0" dirty="0" err="1" smtClean="0">
                <a:solidFill>
                  <a:schemeClr val="tx1"/>
                </a:solidFill>
                <a:latin typeface="+mn-lt"/>
                <a:ea typeface="+mn-ea"/>
                <a:cs typeface="+mn-cs"/>
              </a:rPr>
              <a:t>miu</a:t>
            </a:r>
            <a:r>
              <a:rPr lang="en-US" altLang="zh-CN" sz="1200" b="0" i="0" u="none" strike="noStrike" kern="1200" baseline="0" dirty="0" smtClean="0">
                <a:solidFill>
                  <a:schemeClr val="tx1"/>
                </a:solidFill>
                <a:latin typeface="+mn-lt"/>
                <a:ea typeface="+mn-ea"/>
                <a:cs typeface="+mn-cs"/>
              </a:rPr>
              <a:t>-k should be larger than a similarity threshold T.</a:t>
            </a:r>
          </a:p>
          <a:p>
            <a:r>
              <a:rPr lang="zh-CN" altLang="en-US" dirty="0" smtClean="0"/>
              <a:t>■</a:t>
            </a:r>
            <a:r>
              <a:rPr lang="en-US" altLang="zh-CN" sz="1200" b="0" i="0" u="none" strike="noStrike" kern="1200" baseline="0" dirty="0" smtClean="0">
                <a:solidFill>
                  <a:schemeClr val="tx1"/>
                </a:solidFill>
                <a:latin typeface="+mn-lt"/>
                <a:ea typeface="+mn-ea"/>
                <a:cs typeface="+mn-cs"/>
              </a:rPr>
              <a:t>This problem looks like a clustering problem. However, the number of total coalitions is very hard to decide in advance. So this problem cannot be solved by clustering algorithm like K-MEANS.</a:t>
            </a:r>
          </a:p>
        </p:txBody>
      </p:sp>
      <p:sp>
        <p:nvSpPr>
          <p:cNvPr id="4" name="灯片编号占位符 3"/>
          <p:cNvSpPr>
            <a:spLocks noGrp="1"/>
          </p:cNvSpPr>
          <p:nvPr>
            <p:ph type="sldNum" sz="quarter" idx="10"/>
          </p:nvPr>
        </p:nvSpPr>
        <p:spPr/>
        <p:txBody>
          <a:bodyPr/>
          <a:lstStyle/>
          <a:p>
            <a:fld id="{9E9C2D57-B1AC-4DE6-A467-3BC08B27B425}" type="slidenum">
              <a:rPr lang="zh-CN" altLang="en-US" smtClean="0"/>
              <a:t>16</a:t>
            </a:fld>
            <a:endParaRPr lang="zh-CN" altLang="en-US"/>
          </a:p>
        </p:txBody>
      </p:sp>
    </p:spTree>
    <p:extLst>
      <p:ext uri="{BB962C8B-B14F-4D97-AF65-F5344CB8AC3E}">
        <p14:creationId xmlns:p14="http://schemas.microsoft.com/office/powerpoint/2010/main" val="1539166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a:t>
            </a:r>
            <a:r>
              <a:rPr lang="en-US" altLang="zh-CN" dirty="0" smtClean="0"/>
              <a:t>Inspired by the nonparametric clustering algorithm DP-means, we regard each normal surfer</a:t>
            </a:r>
            <a:r>
              <a:rPr lang="en-US" altLang="zh-CN" baseline="0" dirty="0" smtClean="0"/>
              <a:t> as an one-member-coalition, then </a:t>
            </a:r>
            <a:r>
              <a:rPr lang="en-US" altLang="zh-CN" dirty="0" smtClean="0"/>
              <a:t>we give a nonparametric objective for our detection problem. </a:t>
            </a:r>
          </a:p>
          <a:p>
            <a:r>
              <a:rPr lang="zh-CN" altLang="en-US" dirty="0" smtClean="0"/>
              <a:t>■</a:t>
            </a:r>
            <a:r>
              <a:rPr lang="en-US" altLang="zh-CN" dirty="0" smtClean="0"/>
              <a:t>This objective have two part, the loss function part is same as k-means, but the</a:t>
            </a:r>
            <a:r>
              <a:rPr lang="en-US" altLang="zh-CN" baseline="0" dirty="0" smtClean="0"/>
              <a:t> total number of coalitions K is also a variable to learn, it appears in the regularization term. By solving this problem, we can learn the number of clusters, and detect coalitions that satisfy synchronicity condition.</a:t>
            </a:r>
          </a:p>
          <a:p>
            <a:r>
              <a:rPr lang="zh-CN" altLang="en-US" dirty="0" smtClean="0"/>
              <a:t>■</a:t>
            </a:r>
            <a:r>
              <a:rPr lang="en-US" altLang="zh-CN" baseline="0" dirty="0" smtClean="0"/>
              <a:t>The solving algorithm is also similar as K-means, each update iteration are composed by assignment step and </a:t>
            </a:r>
            <a:r>
              <a:rPr lang="en-US" altLang="zh-CN" baseline="0" dirty="0" err="1" smtClean="0"/>
              <a:t>updateCenter</a:t>
            </a:r>
            <a:r>
              <a:rPr lang="en-US" altLang="zh-CN" baseline="0" dirty="0" smtClean="0"/>
              <a:t> step. The main trick is the assignment step, Here we show an animation.</a:t>
            </a:r>
          </a:p>
          <a:p>
            <a:r>
              <a:rPr lang="zh-CN" altLang="en-US" dirty="0" smtClean="0"/>
              <a:t>■</a:t>
            </a:r>
            <a:r>
              <a:rPr lang="en-US" altLang="zh-CN" baseline="0" dirty="0" smtClean="0"/>
              <a:t>Suppose we have already assign three point into a cluster A</a:t>
            </a:r>
          </a:p>
          <a:p>
            <a:r>
              <a:rPr lang="zh-CN" altLang="en-US" dirty="0" smtClean="0"/>
              <a:t>■</a:t>
            </a:r>
            <a:r>
              <a:rPr lang="en-US" altLang="zh-CN" baseline="0" dirty="0" smtClean="0"/>
              <a:t>when we process the next point, we calculate the sync-similarity between this point and its most similar cluster center, if this similarity larger then the threshold </a:t>
            </a:r>
            <a:r>
              <a:rPr lang="en-US" altLang="zh-CN" baseline="0" dirty="0" err="1" smtClean="0"/>
              <a:t>lambda_w</a:t>
            </a:r>
            <a:r>
              <a:rPr lang="en-US" altLang="zh-CN" baseline="0" dirty="0" smtClean="0"/>
              <a:t>. We assign this point into its most similar cluster. </a:t>
            </a:r>
          </a:p>
          <a:p>
            <a:r>
              <a:rPr lang="zh-CN" altLang="en-US" dirty="0" smtClean="0"/>
              <a:t>■</a:t>
            </a:r>
            <a:r>
              <a:rPr lang="en-US" altLang="zh-CN" baseline="0" dirty="0" smtClean="0"/>
              <a:t>But if for the next point, the sync-similarity between the point and its most similar cluster center is still smaller than the threshold, we build a new cluster which use this point as its center, and assign the point into the new cluster. This updating can grantee to converge to a local optimum of our objective function.</a:t>
            </a:r>
          </a:p>
        </p:txBody>
      </p:sp>
      <p:sp>
        <p:nvSpPr>
          <p:cNvPr id="4" name="灯片编号占位符 3"/>
          <p:cNvSpPr>
            <a:spLocks noGrp="1"/>
          </p:cNvSpPr>
          <p:nvPr>
            <p:ph type="sldNum" sz="quarter" idx="10"/>
          </p:nvPr>
        </p:nvSpPr>
        <p:spPr/>
        <p:txBody>
          <a:bodyPr/>
          <a:lstStyle/>
          <a:p>
            <a:fld id="{9E9C2D57-B1AC-4DE6-A467-3BC08B27B425}" type="slidenum">
              <a:rPr lang="zh-CN" altLang="en-US" smtClean="0"/>
              <a:t>17</a:t>
            </a:fld>
            <a:endParaRPr lang="zh-CN" altLang="en-US"/>
          </a:p>
        </p:txBody>
      </p:sp>
    </p:spTree>
    <p:extLst>
      <p:ext uri="{BB962C8B-B14F-4D97-AF65-F5344CB8AC3E}">
        <p14:creationId xmlns:p14="http://schemas.microsoft.com/office/powerpoint/2010/main" val="1843153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a:t>
            </a:r>
            <a:r>
              <a:rPr lang="en-US" altLang="zh-CN" dirty="0" smtClean="0"/>
              <a:t>The next stage is the filtering stage. After</a:t>
            </a:r>
            <a:r>
              <a:rPr lang="en-US" altLang="zh-CN" baseline="0" dirty="0" smtClean="0"/>
              <a:t> clustering stage, we have found many suspicious clusters. But many of them are false alarm clusters, we need to remove them.</a:t>
            </a:r>
          </a:p>
          <a:p>
            <a:r>
              <a:rPr lang="zh-CN" altLang="en-US" dirty="0" smtClean="0"/>
              <a:t>■</a:t>
            </a:r>
            <a:r>
              <a:rPr lang="en-US" altLang="zh-CN" baseline="0" dirty="0" smtClean="0"/>
              <a:t>Since false alarm clusters usually focus on only one business domain, which invalid the </a:t>
            </a:r>
            <a:r>
              <a:rPr lang="en-US" altLang="zh-CN" baseline="0" dirty="0" err="1" smtClean="0"/>
              <a:t>dispersivity</a:t>
            </a:r>
            <a:r>
              <a:rPr lang="en-US" altLang="zh-CN" baseline="0" dirty="0" smtClean="0"/>
              <a:t>.  we can just count the number of business domain of each cluster center. However, find the corresponding business domain of all advertisers need a lot of external knowledge. Here we propose an alternative way to use the query-advertiser inverted list. </a:t>
            </a:r>
          </a:p>
          <a:p>
            <a:r>
              <a:rPr lang="zh-CN" altLang="en-US" dirty="0" smtClean="0"/>
              <a:t>■</a:t>
            </a:r>
            <a:r>
              <a:rPr lang="en-US" altLang="zh-CN" baseline="0" dirty="0" smtClean="0"/>
              <a:t>Based on the click dataset, we collect all advertiser ids correspond to a same query, game for example, so these advertisers are very likely to have same business domain. </a:t>
            </a:r>
          </a:p>
          <a:p>
            <a:r>
              <a:rPr lang="zh-CN" altLang="en-US" dirty="0" smtClean="0"/>
              <a:t>■</a:t>
            </a:r>
            <a:r>
              <a:rPr lang="en-US" altLang="zh-CN" baseline="0" dirty="0" smtClean="0"/>
              <a:t>Then we compare it with the advertiser ids in the coalition center. </a:t>
            </a:r>
          </a:p>
          <a:p>
            <a:r>
              <a:rPr lang="zh-CN" altLang="en-US" dirty="0" smtClean="0"/>
              <a:t>■</a:t>
            </a:r>
            <a:r>
              <a:rPr lang="en-US" altLang="zh-CN" baseline="0" dirty="0" smtClean="0"/>
              <a:t>If three Id appear in both two set. We can say at least three advertisers in this coalition share same business domain. So we can find false alarm clusters based on this method.</a:t>
            </a:r>
          </a:p>
        </p:txBody>
      </p:sp>
      <p:sp>
        <p:nvSpPr>
          <p:cNvPr id="4" name="灯片编号占位符 3"/>
          <p:cNvSpPr>
            <a:spLocks noGrp="1"/>
          </p:cNvSpPr>
          <p:nvPr>
            <p:ph type="sldNum" sz="quarter" idx="10"/>
          </p:nvPr>
        </p:nvSpPr>
        <p:spPr/>
        <p:txBody>
          <a:bodyPr/>
          <a:lstStyle/>
          <a:p>
            <a:fld id="{9E9C2D57-B1AC-4DE6-A467-3BC08B27B425}" type="slidenum">
              <a:rPr lang="zh-CN" altLang="en-US" smtClean="0"/>
              <a:t>18</a:t>
            </a:fld>
            <a:endParaRPr lang="zh-CN" altLang="en-US"/>
          </a:p>
        </p:txBody>
      </p:sp>
    </p:spTree>
    <p:extLst>
      <p:ext uri="{BB962C8B-B14F-4D97-AF65-F5344CB8AC3E}">
        <p14:creationId xmlns:p14="http://schemas.microsoft.com/office/powerpoint/2010/main" val="381335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a:t>
            </a:r>
            <a:r>
              <a:rPr lang="en-US" altLang="zh-CN" dirty="0" smtClean="0"/>
              <a:t>Now we have finish our</a:t>
            </a:r>
            <a:r>
              <a:rPr lang="en-US" altLang="zh-CN" baseline="0" dirty="0" smtClean="0"/>
              <a:t> </a:t>
            </a:r>
            <a:r>
              <a:rPr lang="en-US" altLang="zh-CN" sz="1200" b="0" i="0" u="none" strike="noStrike" kern="1200" dirty="0" smtClean="0">
                <a:solidFill>
                  <a:schemeClr val="tx1"/>
                </a:solidFill>
                <a:effectLst/>
                <a:latin typeface="+mn-lt"/>
                <a:ea typeface="+mn-ea"/>
                <a:cs typeface="+mn-cs"/>
              </a:rPr>
              <a:t>serial</a:t>
            </a:r>
            <a:r>
              <a:rPr lang="en-US" altLang="zh-CN" sz="1200" b="0" i="0" kern="1200" dirty="0" smtClean="0">
                <a:solidFill>
                  <a:schemeClr val="tx1"/>
                </a:solidFill>
                <a:effectLst/>
                <a:latin typeface="+mn-lt"/>
                <a:ea typeface="+mn-ea"/>
                <a:cs typeface="+mn-cs"/>
              </a:rPr>
              <a:t> </a:t>
            </a:r>
            <a:r>
              <a:rPr lang="en-US" altLang="zh-CN" sz="1200" b="0" i="0" u="none" strike="noStrike" kern="1200" dirty="0" smtClean="0">
                <a:solidFill>
                  <a:schemeClr val="tx1"/>
                </a:solidFill>
                <a:effectLst/>
                <a:latin typeface="+mn-lt"/>
                <a:ea typeface="+mn-ea"/>
                <a:cs typeface="+mn-cs"/>
              </a:rPr>
              <a:t>algorithm. However,</a:t>
            </a:r>
            <a:r>
              <a:rPr lang="en-US" altLang="zh-CN" sz="1200" b="0" i="0" u="none" strike="noStrike" kern="1200" baseline="0" dirty="0" smtClean="0">
                <a:solidFill>
                  <a:schemeClr val="tx1"/>
                </a:solidFill>
                <a:effectLst/>
                <a:latin typeface="+mn-lt"/>
                <a:ea typeface="+mn-ea"/>
                <a:cs typeface="+mn-cs"/>
              </a:rPr>
              <a:t> since the real world click logs can be very large, a serial algorithm may</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cannot</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be</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used. So we develop a parallel implementation to make it practical in real scenarios. </a:t>
            </a:r>
          </a:p>
          <a:p>
            <a:r>
              <a:rPr lang="zh-CN" altLang="en-US" dirty="0" smtClean="0"/>
              <a:t>■</a:t>
            </a:r>
            <a:r>
              <a:rPr lang="en-US" altLang="zh-CN" sz="1200" b="0" i="0" u="none" strike="noStrike" kern="1200" baseline="0" dirty="0" smtClean="0">
                <a:solidFill>
                  <a:schemeClr val="tx1"/>
                </a:solidFill>
                <a:effectLst/>
                <a:latin typeface="+mn-lt"/>
                <a:ea typeface="+mn-ea"/>
                <a:cs typeface="+mn-cs"/>
              </a:rPr>
              <a:t>The difficulty of the parallelization is in Assignment step of the nonparametric clustering algorithm. Since it will dynamically generate new cluster centers.</a:t>
            </a:r>
          </a:p>
        </p:txBody>
      </p:sp>
      <p:sp>
        <p:nvSpPr>
          <p:cNvPr id="4" name="灯片编号占位符 3"/>
          <p:cNvSpPr>
            <a:spLocks noGrp="1"/>
          </p:cNvSpPr>
          <p:nvPr>
            <p:ph type="sldNum" sz="quarter" idx="10"/>
          </p:nvPr>
        </p:nvSpPr>
        <p:spPr/>
        <p:txBody>
          <a:bodyPr/>
          <a:lstStyle/>
          <a:p>
            <a:fld id="{9E9C2D57-B1AC-4DE6-A467-3BC08B27B425}" type="slidenum">
              <a:rPr lang="zh-CN" altLang="en-US" smtClean="0"/>
              <a:t>19</a:t>
            </a:fld>
            <a:endParaRPr lang="zh-CN" altLang="en-US"/>
          </a:p>
        </p:txBody>
      </p:sp>
    </p:spTree>
    <p:extLst>
      <p:ext uri="{BB962C8B-B14F-4D97-AF65-F5344CB8AC3E}">
        <p14:creationId xmlns:p14="http://schemas.microsoft.com/office/powerpoint/2010/main" val="919019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a:t>
            </a:r>
            <a:r>
              <a:rPr lang="en-US" altLang="zh-CN" dirty="0" smtClean="0"/>
              <a:t>This talk</a:t>
            </a:r>
            <a:r>
              <a:rPr lang="en-US" altLang="zh-CN" baseline="0" dirty="0" smtClean="0"/>
              <a:t> is composed by </a:t>
            </a:r>
            <a:r>
              <a:rPr lang="en-US" altLang="zh-CN" baseline="0" dirty="0" smtClean="0"/>
              <a:t>five</a:t>
            </a:r>
            <a:r>
              <a:rPr lang="en-US" altLang="zh-CN" baseline="0" dirty="0" smtClean="0"/>
              <a:t> parts</a:t>
            </a:r>
            <a:r>
              <a:rPr lang="en-US" altLang="zh-CN" baseline="0" dirty="0" smtClean="0"/>
              <a:t>. Now</a:t>
            </a:r>
            <a:r>
              <a:rPr lang="en-US" altLang="zh-CN" baseline="0" dirty="0" smtClean="0"/>
              <a:t> I will start from the motivation part</a:t>
            </a:r>
            <a:r>
              <a:rPr lang="en-US" altLang="zh-CN" baseline="0" dirty="0" smtClean="0"/>
              <a:t>.</a:t>
            </a:r>
            <a:endParaRPr lang="zh-CN" altLang="en-US" dirty="0"/>
          </a:p>
        </p:txBody>
      </p:sp>
      <p:sp>
        <p:nvSpPr>
          <p:cNvPr id="4" name="灯片编号占位符 3"/>
          <p:cNvSpPr>
            <a:spLocks noGrp="1"/>
          </p:cNvSpPr>
          <p:nvPr>
            <p:ph type="sldNum" sz="quarter" idx="10"/>
          </p:nvPr>
        </p:nvSpPr>
        <p:spPr/>
        <p:txBody>
          <a:bodyPr/>
          <a:lstStyle/>
          <a:p>
            <a:fld id="{9E9C2D57-B1AC-4DE6-A467-3BC08B27B425}" type="slidenum">
              <a:rPr lang="zh-CN" altLang="en-US" smtClean="0"/>
              <a:t>2</a:t>
            </a:fld>
            <a:endParaRPr lang="zh-CN" altLang="en-US"/>
          </a:p>
        </p:txBody>
      </p:sp>
    </p:spTree>
    <p:extLst>
      <p:ext uri="{BB962C8B-B14F-4D97-AF65-F5344CB8AC3E}">
        <p14:creationId xmlns:p14="http://schemas.microsoft.com/office/powerpoint/2010/main" val="1581032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a:t>
            </a:r>
            <a:r>
              <a:rPr lang="en-US" altLang="zh-CN" dirty="0" smtClean="0"/>
              <a:t>To parallel the assignment step, </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a:t>
            </a:r>
            <a:r>
              <a:rPr lang="en-US" altLang="zh-CN" baseline="0" dirty="0" smtClean="0"/>
              <a:t>we first divide the data </a:t>
            </a:r>
            <a:r>
              <a:rPr lang="en-US" altLang="zh-CN" dirty="0" smtClean="0"/>
              <a:t>assignment procedure</a:t>
            </a:r>
            <a:r>
              <a:rPr lang="en-US" altLang="zh-CN" baseline="0" dirty="0" smtClean="0"/>
              <a:t> into T epochs, each epoch assign a</a:t>
            </a:r>
            <a:r>
              <a:rPr lang="zh-CN" altLang="en-US" baseline="0" dirty="0" smtClean="0"/>
              <a:t> </a:t>
            </a:r>
            <a:r>
              <a:rPr lang="en-US" altLang="zh-CN" baseline="0" dirty="0" smtClean="0"/>
              <a:t>partition of the whole surfer dataset. </a:t>
            </a:r>
          </a:p>
          <a:p>
            <a:r>
              <a:rPr lang="zh-CN" altLang="en-US" dirty="0" smtClean="0"/>
              <a:t>■</a:t>
            </a:r>
            <a:r>
              <a:rPr lang="en-US" altLang="zh-CN" baseline="0" dirty="0" smtClean="0"/>
              <a:t>then in each epoch, we assign the surfers into existing coalitions in parallel. </a:t>
            </a:r>
          </a:p>
          <a:p>
            <a:r>
              <a:rPr lang="zh-CN" altLang="en-US" dirty="0" smtClean="0"/>
              <a:t>■</a:t>
            </a:r>
            <a:r>
              <a:rPr lang="en-US" altLang="zh-CN" baseline="0" dirty="0" smtClean="0"/>
              <a:t>After assignment, we save the result. </a:t>
            </a:r>
          </a:p>
          <a:p>
            <a:r>
              <a:rPr lang="zh-CN" altLang="en-US" dirty="0" smtClean="0"/>
              <a:t>■</a:t>
            </a:r>
            <a:r>
              <a:rPr lang="en-US" altLang="zh-CN" baseline="0" dirty="0" smtClean="0"/>
              <a:t>Then we gather newly generated clusters from all assignment machines. </a:t>
            </a:r>
          </a:p>
          <a:p>
            <a:r>
              <a:rPr lang="zh-CN" altLang="en-US" dirty="0" smtClean="0"/>
              <a:t>■</a:t>
            </a:r>
            <a:r>
              <a:rPr lang="en-US" altLang="zh-CN" dirty="0" smtClean="0"/>
              <a:t>Then </a:t>
            </a:r>
            <a:r>
              <a:rPr lang="en-US" altLang="zh-CN" baseline="0" dirty="0" smtClean="0"/>
              <a:t>since these new clusters could have redundancy, we use a validation procedure to merge similar clusters. </a:t>
            </a:r>
          </a:p>
          <a:p>
            <a:r>
              <a:rPr lang="zh-CN" altLang="en-US" dirty="0" smtClean="0"/>
              <a:t>■</a:t>
            </a:r>
            <a:r>
              <a:rPr lang="en-US" altLang="zh-CN" baseline="0" dirty="0" smtClean="0"/>
              <a:t>Then save merged clusters together with existing clusters. </a:t>
            </a:r>
          </a:p>
          <a:p>
            <a:r>
              <a:rPr lang="zh-CN" altLang="en-US" dirty="0" smtClean="0"/>
              <a:t>■</a:t>
            </a:r>
            <a:r>
              <a:rPr lang="en-US" altLang="zh-CN" baseline="0" dirty="0" smtClean="0"/>
              <a:t>And then go to next epoch.</a:t>
            </a:r>
            <a:endParaRPr lang="zh-CN" altLang="en-US" dirty="0"/>
          </a:p>
        </p:txBody>
      </p:sp>
      <p:sp>
        <p:nvSpPr>
          <p:cNvPr id="4" name="灯片编号占位符 3"/>
          <p:cNvSpPr>
            <a:spLocks noGrp="1"/>
          </p:cNvSpPr>
          <p:nvPr>
            <p:ph type="sldNum" sz="quarter" idx="10"/>
          </p:nvPr>
        </p:nvSpPr>
        <p:spPr/>
        <p:txBody>
          <a:bodyPr/>
          <a:lstStyle/>
          <a:p>
            <a:fld id="{9E9C2D57-B1AC-4DE6-A467-3BC08B27B425}" type="slidenum">
              <a:rPr lang="zh-CN" altLang="en-US" smtClean="0"/>
              <a:t>20</a:t>
            </a:fld>
            <a:endParaRPr lang="zh-CN" altLang="en-US"/>
          </a:p>
        </p:txBody>
      </p:sp>
    </p:spTree>
    <p:extLst>
      <p:ext uri="{BB962C8B-B14F-4D97-AF65-F5344CB8AC3E}">
        <p14:creationId xmlns:p14="http://schemas.microsoft.com/office/powerpoint/2010/main" val="3918934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a:t>
            </a:r>
            <a:r>
              <a:rPr lang="en-US" altLang="zh-CN" dirty="0" smtClean="0"/>
              <a:t>There are two notes,</a:t>
            </a:r>
            <a:r>
              <a:rPr lang="en-US" altLang="zh-CN" baseline="0" dirty="0" smtClean="0"/>
              <a:t> </a:t>
            </a:r>
            <a:r>
              <a:rPr lang="en-US" altLang="zh-CN" dirty="0" smtClean="0"/>
              <a:t>The</a:t>
            </a:r>
            <a:r>
              <a:rPr lang="en-US" altLang="zh-CN" baseline="0" dirty="0" smtClean="0"/>
              <a:t> parallel algorithm can be proved to be equivalent to the serial algorithm. </a:t>
            </a:r>
          </a:p>
          <a:p>
            <a:r>
              <a:rPr lang="zh-CN" altLang="en-US" dirty="0" smtClean="0"/>
              <a:t>■</a:t>
            </a:r>
            <a:r>
              <a:rPr lang="en-US" altLang="zh-CN" dirty="0" smtClean="0"/>
              <a:t>Then </a:t>
            </a:r>
            <a:r>
              <a:rPr lang="en-US" altLang="zh-CN" baseline="0" dirty="0" smtClean="0"/>
              <a:t>After analysis, we found that the validation step is actually the bottleneck of the algorithm. So to further speed up the method, we can skip the validation step</a:t>
            </a:r>
            <a:r>
              <a:rPr lang="en-US" altLang="zh-CN" baseline="0" dirty="0" smtClean="0"/>
              <a:t>.</a:t>
            </a:r>
            <a:r>
              <a:rPr lang="zh-CN" altLang="en-US" baseline="0" dirty="0" smtClean="0"/>
              <a:t> </a:t>
            </a:r>
            <a:r>
              <a:rPr lang="en-US" altLang="zh-CN" baseline="0" dirty="0" smtClean="0"/>
              <a:t>Theoretical</a:t>
            </a:r>
            <a:r>
              <a:rPr lang="zh-CN" altLang="en-US" baseline="0" dirty="0" smtClean="0"/>
              <a:t> </a:t>
            </a:r>
            <a:r>
              <a:rPr lang="en-US" altLang="zh-CN" baseline="0" dirty="0" smtClean="0"/>
              <a:t>analysis</a:t>
            </a:r>
            <a:r>
              <a:rPr lang="zh-CN" altLang="en-US" baseline="0" dirty="0" smtClean="0"/>
              <a:t> </a:t>
            </a:r>
            <a:r>
              <a:rPr lang="en-US" altLang="zh-CN" baseline="0" dirty="0" smtClean="0"/>
              <a:t>about</a:t>
            </a:r>
            <a:r>
              <a:rPr lang="zh-CN" altLang="en-US" baseline="0" dirty="0" smtClean="0"/>
              <a:t> </a:t>
            </a:r>
            <a:r>
              <a:rPr lang="en-US" altLang="zh-CN" baseline="0" dirty="0" smtClean="0"/>
              <a:t>this</a:t>
            </a:r>
            <a:r>
              <a:rPr lang="zh-CN" altLang="en-US" baseline="0" dirty="0" smtClean="0"/>
              <a:t> </a:t>
            </a:r>
            <a:r>
              <a:rPr lang="en-US" altLang="zh-CN" baseline="0" dirty="0" smtClean="0"/>
              <a:t>approximation</a:t>
            </a:r>
            <a:r>
              <a:rPr lang="zh-CN" altLang="en-US" baseline="0" dirty="0" smtClean="0"/>
              <a:t> </a:t>
            </a:r>
            <a:r>
              <a:rPr lang="en-US" altLang="zh-CN" baseline="0" dirty="0" smtClean="0"/>
              <a:t>can</a:t>
            </a:r>
            <a:r>
              <a:rPr lang="zh-CN" altLang="en-US" baseline="0" dirty="0" smtClean="0"/>
              <a:t> </a:t>
            </a:r>
            <a:r>
              <a:rPr lang="en-US" altLang="zh-CN" baseline="0" dirty="0" smtClean="0"/>
              <a:t>be</a:t>
            </a:r>
            <a:r>
              <a:rPr lang="zh-CN" altLang="en-US" baseline="0" dirty="0" smtClean="0"/>
              <a:t> </a:t>
            </a:r>
            <a:r>
              <a:rPr lang="en-US" altLang="zh-CN" baseline="0" dirty="0" smtClean="0"/>
              <a:t>found</a:t>
            </a:r>
            <a:r>
              <a:rPr lang="zh-CN" altLang="en-US" baseline="0" dirty="0" smtClean="0"/>
              <a:t> </a:t>
            </a:r>
            <a:r>
              <a:rPr lang="en-US" altLang="zh-CN" baseline="0" dirty="0" smtClean="0"/>
              <a:t>in</a:t>
            </a:r>
            <a:r>
              <a:rPr lang="zh-CN" altLang="en-US" baseline="0" dirty="0" smtClean="0"/>
              <a:t> </a:t>
            </a:r>
            <a:r>
              <a:rPr lang="en-US" altLang="zh-CN" baseline="0" dirty="0" smtClean="0"/>
              <a:t>our</a:t>
            </a:r>
            <a:r>
              <a:rPr lang="zh-CN" altLang="en-US" baseline="0" dirty="0" smtClean="0"/>
              <a:t> </a:t>
            </a:r>
            <a:r>
              <a:rPr lang="en-US" altLang="zh-CN" baseline="0" dirty="0" smtClean="0"/>
              <a:t>paper.</a:t>
            </a:r>
            <a:endParaRPr lang="zh-CN" altLang="en-US" dirty="0"/>
          </a:p>
        </p:txBody>
      </p:sp>
      <p:sp>
        <p:nvSpPr>
          <p:cNvPr id="4" name="灯片编号占位符 3"/>
          <p:cNvSpPr>
            <a:spLocks noGrp="1"/>
          </p:cNvSpPr>
          <p:nvPr>
            <p:ph type="sldNum" sz="quarter" idx="10"/>
          </p:nvPr>
        </p:nvSpPr>
        <p:spPr/>
        <p:txBody>
          <a:bodyPr/>
          <a:lstStyle/>
          <a:p>
            <a:fld id="{9E9C2D57-B1AC-4DE6-A467-3BC08B27B425}" type="slidenum">
              <a:rPr lang="zh-CN" altLang="en-US" smtClean="0"/>
              <a:t>21</a:t>
            </a:fld>
            <a:endParaRPr lang="zh-CN" altLang="en-US"/>
          </a:p>
        </p:txBody>
      </p:sp>
    </p:spTree>
    <p:extLst>
      <p:ext uri="{BB962C8B-B14F-4D97-AF65-F5344CB8AC3E}">
        <p14:creationId xmlns:p14="http://schemas.microsoft.com/office/powerpoint/2010/main" val="258747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a:t>
            </a:r>
            <a:r>
              <a:rPr lang="en-US" altLang="zh-CN" dirty="0" smtClean="0"/>
              <a:t>Now we are</a:t>
            </a:r>
            <a:r>
              <a:rPr lang="en-US" altLang="zh-CN" baseline="0" dirty="0" smtClean="0"/>
              <a:t> going to show some empirical results.</a:t>
            </a:r>
            <a:endParaRPr lang="zh-CN" altLang="en-US" dirty="0"/>
          </a:p>
        </p:txBody>
      </p:sp>
      <p:sp>
        <p:nvSpPr>
          <p:cNvPr id="4" name="灯片编号占位符 3"/>
          <p:cNvSpPr>
            <a:spLocks noGrp="1"/>
          </p:cNvSpPr>
          <p:nvPr>
            <p:ph type="sldNum" sz="quarter" idx="10"/>
          </p:nvPr>
        </p:nvSpPr>
        <p:spPr/>
        <p:txBody>
          <a:bodyPr/>
          <a:lstStyle/>
          <a:p>
            <a:fld id="{9E9C2D57-B1AC-4DE6-A467-3BC08B27B425}" type="slidenum">
              <a:rPr lang="zh-CN" altLang="en-US" smtClean="0"/>
              <a:t>22</a:t>
            </a:fld>
            <a:endParaRPr lang="zh-CN" altLang="en-US"/>
          </a:p>
        </p:txBody>
      </p:sp>
    </p:spTree>
    <p:extLst>
      <p:ext uri="{BB962C8B-B14F-4D97-AF65-F5344CB8AC3E}">
        <p14:creationId xmlns:p14="http://schemas.microsoft.com/office/powerpoint/2010/main" val="125101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a:t>
            </a:r>
            <a:r>
              <a:rPr lang="en-US" altLang="zh-CN" dirty="0" smtClean="0"/>
              <a:t>Because</a:t>
            </a:r>
            <a:r>
              <a:rPr lang="en-US" altLang="zh-CN" baseline="0" dirty="0" smtClean="0"/>
              <a:t> of the property of fraud detection, it is very hard to label </a:t>
            </a:r>
            <a:r>
              <a:rPr lang="en-US" altLang="zh-CN" baseline="0" smtClean="0"/>
              <a:t>a dataset. </a:t>
            </a:r>
            <a:r>
              <a:rPr lang="en-US" altLang="zh-CN" baseline="0" dirty="0" smtClean="0"/>
              <a:t>So we first build a synthetic dataset to test the recall performance of our method. </a:t>
            </a:r>
          </a:p>
          <a:p>
            <a:r>
              <a:rPr lang="zh-CN" altLang="en-US" dirty="0" smtClean="0"/>
              <a:t>■</a:t>
            </a:r>
            <a:r>
              <a:rPr lang="en-US" altLang="zh-CN" baseline="0" dirty="0" smtClean="0"/>
              <a:t>The synthetic dataset composed by normal part and fraudulent part. </a:t>
            </a:r>
          </a:p>
          <a:p>
            <a:r>
              <a:rPr lang="zh-CN" altLang="en-US" dirty="0" smtClean="0"/>
              <a:t>■</a:t>
            </a:r>
            <a:r>
              <a:rPr lang="en-US" altLang="zh-CN" baseline="0" dirty="0" smtClean="0"/>
              <a:t>For normal part, we simulate one million surfers and one hundred thousand advertisers. Each normal surfer randomly clicks ten advertisers. And the hit times are uniformly sampled from one to two hundred and forty.</a:t>
            </a:r>
          </a:p>
          <a:p>
            <a:r>
              <a:rPr lang="zh-CN" altLang="en-US" dirty="0" smtClean="0"/>
              <a:t>■</a:t>
            </a:r>
            <a:r>
              <a:rPr lang="en-US" altLang="zh-CN" baseline="0" dirty="0" smtClean="0"/>
              <a:t>For the fraudulent part. We generate L coalitions, During experiments, we set L from one hundred to one thousand. Each coalition consists of two hundred surfers and five advertisers. And we assign each advertiser a random intrinsic hit time.</a:t>
            </a:r>
            <a:endParaRPr lang="zh-CN" altLang="en-US" dirty="0"/>
          </a:p>
        </p:txBody>
      </p:sp>
      <p:sp>
        <p:nvSpPr>
          <p:cNvPr id="4" name="灯片编号占位符 3"/>
          <p:cNvSpPr>
            <a:spLocks noGrp="1"/>
          </p:cNvSpPr>
          <p:nvPr>
            <p:ph type="sldNum" sz="quarter" idx="10"/>
          </p:nvPr>
        </p:nvSpPr>
        <p:spPr/>
        <p:txBody>
          <a:bodyPr/>
          <a:lstStyle/>
          <a:p>
            <a:fld id="{9E9C2D57-B1AC-4DE6-A467-3BC08B27B425}" type="slidenum">
              <a:rPr lang="zh-CN" altLang="en-US" smtClean="0"/>
              <a:t>23</a:t>
            </a:fld>
            <a:endParaRPr lang="zh-CN" altLang="en-US"/>
          </a:p>
        </p:txBody>
      </p:sp>
    </p:spTree>
    <p:extLst>
      <p:ext uri="{BB962C8B-B14F-4D97-AF65-F5344CB8AC3E}">
        <p14:creationId xmlns:p14="http://schemas.microsoft.com/office/powerpoint/2010/main" val="3142578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a:t>
            </a:r>
            <a:r>
              <a:rPr lang="en-US" altLang="zh-CN" dirty="0" smtClean="0"/>
              <a:t>Here are the results, The first figure shows the number of discovered coalitions. We tested two settings,</a:t>
            </a:r>
            <a:r>
              <a:rPr lang="en-US" altLang="zh-CN" baseline="0" dirty="0" smtClean="0"/>
              <a:t> one with validation step and one without validation step.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We found that the number of discovered coalitions</a:t>
            </a:r>
            <a:r>
              <a:rPr lang="zh-CN" altLang="en-US" baseline="0" dirty="0" smtClean="0"/>
              <a:t> </a:t>
            </a:r>
            <a:r>
              <a:rPr lang="en-US" altLang="zh-CN" baseline="0" dirty="0" smtClean="0"/>
              <a:t>in both setting increase about linearly with the number of coalitions.   </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a:t>
            </a:r>
            <a:r>
              <a:rPr lang="en-US" altLang="zh-CN" baseline="0" dirty="0" smtClean="0"/>
              <a:t>For the method without validation, the recall rate is about eighty two percent when L equals to one hundred, </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a:t>
            </a:r>
            <a:r>
              <a:rPr lang="en-US" altLang="zh-CN" baseline="0" dirty="0" smtClean="0"/>
              <a:t>and it reduced to sixty five percent when L equals to one thousand. </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a:t>
            </a:r>
            <a:r>
              <a:rPr lang="en-US" altLang="zh-CN" baseline="0" dirty="0" smtClean="0"/>
              <a:t>This shows that although the recall rates of the algorithm without validation are lower, it is acceptable when the number of coalitions are relatively small.</a:t>
            </a:r>
          </a:p>
          <a:p>
            <a:r>
              <a:rPr lang="zh-CN" altLang="en-US" dirty="0" smtClean="0"/>
              <a:t>■</a:t>
            </a:r>
            <a:r>
              <a:rPr lang="en-US" altLang="zh-CN" baseline="0" dirty="0" smtClean="0"/>
              <a:t>The second figure shows the comparison of running time.  We can see the running speed of the method without validation is about three or four times faster.</a:t>
            </a:r>
          </a:p>
        </p:txBody>
      </p:sp>
      <p:sp>
        <p:nvSpPr>
          <p:cNvPr id="4" name="灯片编号占位符 3"/>
          <p:cNvSpPr>
            <a:spLocks noGrp="1"/>
          </p:cNvSpPr>
          <p:nvPr>
            <p:ph type="sldNum" sz="quarter" idx="10"/>
          </p:nvPr>
        </p:nvSpPr>
        <p:spPr/>
        <p:txBody>
          <a:bodyPr/>
          <a:lstStyle/>
          <a:p>
            <a:fld id="{9E9C2D57-B1AC-4DE6-A467-3BC08B27B425}" type="slidenum">
              <a:rPr lang="zh-CN" altLang="en-US" smtClean="0"/>
              <a:t>24</a:t>
            </a:fld>
            <a:endParaRPr lang="zh-CN" altLang="en-US"/>
          </a:p>
        </p:txBody>
      </p:sp>
    </p:spTree>
    <p:extLst>
      <p:ext uri="{BB962C8B-B14F-4D97-AF65-F5344CB8AC3E}">
        <p14:creationId xmlns:p14="http://schemas.microsoft.com/office/powerpoint/2010/main" val="32827286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a:t>
            </a:r>
            <a:r>
              <a:rPr lang="en-US" altLang="zh-CN" dirty="0" smtClean="0"/>
              <a:t>Then we test our method without validation on</a:t>
            </a:r>
            <a:r>
              <a:rPr lang="en-US" altLang="zh-CN" baseline="0" dirty="0" smtClean="0"/>
              <a:t> a real world dataset, it is an one week dataset of advertisement click logs of a real Chinese commercial search engine. </a:t>
            </a:r>
          </a:p>
          <a:p>
            <a:r>
              <a:rPr lang="zh-CN" altLang="en-US" dirty="0" smtClean="0"/>
              <a:t>■</a:t>
            </a:r>
            <a:r>
              <a:rPr lang="en-US" altLang="zh-CN" baseline="0" dirty="0" smtClean="0"/>
              <a:t>It contains three hundred and ninety eight million logs, among these logs, there are six point five million unique IPs, three hundred and thirty thousand unique advertiser IDs,  and two point nine million unique queries. </a:t>
            </a:r>
            <a:endParaRPr lang="zh-CN" altLang="en-US" dirty="0"/>
          </a:p>
        </p:txBody>
      </p:sp>
      <p:sp>
        <p:nvSpPr>
          <p:cNvPr id="4" name="灯片编号占位符 3"/>
          <p:cNvSpPr>
            <a:spLocks noGrp="1"/>
          </p:cNvSpPr>
          <p:nvPr>
            <p:ph type="sldNum" sz="quarter" idx="10"/>
          </p:nvPr>
        </p:nvSpPr>
        <p:spPr/>
        <p:txBody>
          <a:bodyPr/>
          <a:lstStyle/>
          <a:p>
            <a:fld id="{9E9C2D57-B1AC-4DE6-A467-3BC08B27B425}" type="slidenum">
              <a:rPr lang="zh-CN" altLang="en-US" smtClean="0"/>
              <a:t>25</a:t>
            </a:fld>
            <a:endParaRPr lang="zh-CN" altLang="en-US"/>
          </a:p>
        </p:txBody>
      </p:sp>
    </p:spTree>
    <p:extLst>
      <p:ext uri="{BB962C8B-B14F-4D97-AF65-F5344CB8AC3E}">
        <p14:creationId xmlns:p14="http://schemas.microsoft.com/office/powerpoint/2010/main" val="1902684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a:t>
            </a:r>
            <a:r>
              <a:rPr lang="en-US" altLang="zh-CN" dirty="0" smtClean="0"/>
              <a:t>First we show the result on convergence and scalability. The figure on the left shows the number of malicious IPs we found during iterating. We can see this</a:t>
            </a:r>
            <a:r>
              <a:rPr lang="en-US" altLang="zh-CN" baseline="0" dirty="0" smtClean="0"/>
              <a:t> number converges after about thirty iterations. This shows that although we skip validation, our method still converge well.</a:t>
            </a:r>
          </a:p>
          <a:p>
            <a:r>
              <a:rPr lang="zh-CN" altLang="en-US" dirty="0" smtClean="0"/>
              <a:t>■</a:t>
            </a:r>
            <a:r>
              <a:rPr lang="en-US" altLang="zh-CN" baseline="0" dirty="0" smtClean="0"/>
              <a:t>The figure on the right shows the overall running time after each epoch of assignment stage. We can see it increases about linearly, which shows the scalability.</a:t>
            </a:r>
          </a:p>
        </p:txBody>
      </p:sp>
      <p:sp>
        <p:nvSpPr>
          <p:cNvPr id="4" name="灯片编号占位符 3"/>
          <p:cNvSpPr>
            <a:spLocks noGrp="1"/>
          </p:cNvSpPr>
          <p:nvPr>
            <p:ph type="sldNum" sz="quarter" idx="10"/>
          </p:nvPr>
        </p:nvSpPr>
        <p:spPr/>
        <p:txBody>
          <a:bodyPr/>
          <a:lstStyle/>
          <a:p>
            <a:fld id="{9E9C2D57-B1AC-4DE6-A467-3BC08B27B425}" type="slidenum">
              <a:rPr lang="zh-CN" altLang="en-US" smtClean="0"/>
              <a:t>26</a:t>
            </a:fld>
            <a:endParaRPr lang="zh-CN" altLang="en-US"/>
          </a:p>
        </p:txBody>
      </p:sp>
    </p:spTree>
    <p:extLst>
      <p:ext uri="{BB962C8B-B14F-4D97-AF65-F5344CB8AC3E}">
        <p14:creationId xmlns:p14="http://schemas.microsoft.com/office/powerpoint/2010/main" val="2826120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a:t>
            </a:r>
            <a:r>
              <a:rPr lang="en-US" altLang="zh-CN" dirty="0" smtClean="0"/>
              <a:t>For accuracy. After the</a:t>
            </a:r>
            <a:r>
              <a:rPr lang="en-US" altLang="zh-CN" baseline="0" dirty="0" smtClean="0"/>
              <a:t> clustering stage, we found two hundred and thirty one malicious coalitions, then after filtering stage. Two hundred and ten coalitions are removed. </a:t>
            </a:r>
          </a:p>
          <a:p>
            <a:r>
              <a:rPr lang="zh-CN" altLang="en-US" dirty="0" smtClean="0"/>
              <a:t>■</a:t>
            </a:r>
            <a:r>
              <a:rPr lang="en-US" altLang="zh-CN" baseline="0" dirty="0" smtClean="0"/>
              <a:t>Then we examined the remain coalitions, twenty of them satisfy the </a:t>
            </a:r>
            <a:r>
              <a:rPr lang="en-US" altLang="zh-CN" baseline="0" dirty="0" err="1" smtClean="0"/>
              <a:t>dispersivity</a:t>
            </a:r>
            <a:r>
              <a:rPr lang="en-US" altLang="zh-CN" baseline="0" dirty="0" smtClean="0"/>
              <a:t> condition. All the remain coalitions corresponds to twenty nine point three thousand click logs. </a:t>
            </a:r>
          </a:p>
          <a:p>
            <a:r>
              <a:rPr lang="zh-CN" altLang="en-US" dirty="0" smtClean="0"/>
              <a:t>■</a:t>
            </a:r>
            <a:r>
              <a:rPr lang="en-US" altLang="zh-CN" baseline="0" dirty="0" smtClean="0"/>
              <a:t>We compared our result logs with a commercial rule-based system. Then the result can be divided into three part. </a:t>
            </a:r>
          </a:p>
          <a:p>
            <a:r>
              <a:rPr lang="zh-CN" altLang="en-US" dirty="0" smtClean="0"/>
              <a:t>■</a:t>
            </a:r>
            <a:r>
              <a:rPr lang="en-US" altLang="zh-CN" baseline="0" dirty="0" smtClean="0"/>
              <a:t>When lambda equals to three over eight, sixty one percent of the logs are confirmed to be simple fraud, which may induced by programs. </a:t>
            </a:r>
          </a:p>
          <a:p>
            <a:r>
              <a:rPr lang="zh-CN" altLang="en-US" dirty="0" smtClean="0"/>
              <a:t>■</a:t>
            </a:r>
            <a:r>
              <a:rPr lang="en-US" altLang="zh-CN" baseline="0" dirty="0" smtClean="0"/>
              <a:t>Then twenty two percent logs are confirmed to be crowd fraud. </a:t>
            </a:r>
          </a:p>
          <a:p>
            <a:r>
              <a:rPr lang="zh-CN" altLang="en-US" dirty="0" smtClean="0"/>
              <a:t>■</a:t>
            </a:r>
            <a:r>
              <a:rPr lang="en-US" altLang="zh-CN" baseline="0" dirty="0" smtClean="0"/>
              <a:t>The remain seventeen percent logs are new discovered. Since labeling is hard. We have experts to  randomly select two hundred logs among them to label. The result shows that more than ninety percent of the subset are confirmed to be crowd fraud. When we change the lambda to be smaller, the accuracy will further improved. All these results show the efficiency of our method.</a:t>
            </a:r>
          </a:p>
          <a:p>
            <a:endParaRPr lang="zh-CN" altLang="en-US" dirty="0"/>
          </a:p>
        </p:txBody>
      </p:sp>
      <p:sp>
        <p:nvSpPr>
          <p:cNvPr id="4" name="灯片编号占位符 3"/>
          <p:cNvSpPr>
            <a:spLocks noGrp="1"/>
          </p:cNvSpPr>
          <p:nvPr>
            <p:ph type="sldNum" sz="quarter" idx="10"/>
          </p:nvPr>
        </p:nvSpPr>
        <p:spPr/>
        <p:txBody>
          <a:bodyPr/>
          <a:lstStyle/>
          <a:p>
            <a:fld id="{9E9C2D57-B1AC-4DE6-A467-3BC08B27B425}" type="slidenum">
              <a:rPr lang="zh-CN" altLang="en-US" smtClean="0"/>
              <a:t>27</a:t>
            </a:fld>
            <a:endParaRPr lang="zh-CN" altLang="en-US"/>
          </a:p>
        </p:txBody>
      </p:sp>
    </p:spTree>
    <p:extLst>
      <p:ext uri="{BB962C8B-B14F-4D97-AF65-F5344CB8AC3E}">
        <p14:creationId xmlns:p14="http://schemas.microsoft.com/office/powerpoint/2010/main" val="3730280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a:t>
            </a:r>
            <a:r>
              <a:rPr lang="en-US" altLang="zh-CN" dirty="0" smtClean="0"/>
              <a:t>Now</a:t>
            </a:r>
            <a:r>
              <a:rPr lang="en-US" altLang="zh-CN" baseline="0" dirty="0" smtClean="0"/>
              <a:t> come to the conclusion.</a:t>
            </a:r>
            <a:endParaRPr lang="zh-CN" altLang="en-US" dirty="0"/>
          </a:p>
        </p:txBody>
      </p:sp>
      <p:sp>
        <p:nvSpPr>
          <p:cNvPr id="4" name="灯片编号占位符 3"/>
          <p:cNvSpPr>
            <a:spLocks noGrp="1"/>
          </p:cNvSpPr>
          <p:nvPr>
            <p:ph type="sldNum" sz="quarter" idx="10"/>
          </p:nvPr>
        </p:nvSpPr>
        <p:spPr/>
        <p:txBody>
          <a:bodyPr/>
          <a:lstStyle/>
          <a:p>
            <a:fld id="{9E9C2D57-B1AC-4DE6-A467-3BC08B27B425}" type="slidenum">
              <a:rPr lang="zh-CN" altLang="en-US" smtClean="0"/>
              <a:t>28</a:t>
            </a:fld>
            <a:endParaRPr lang="zh-CN" altLang="en-US"/>
          </a:p>
        </p:txBody>
      </p:sp>
    </p:spTree>
    <p:extLst>
      <p:ext uri="{BB962C8B-B14F-4D97-AF65-F5344CB8AC3E}">
        <p14:creationId xmlns:p14="http://schemas.microsoft.com/office/powerpoint/2010/main" val="35376070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smtClean="0">
                <a:latin typeface="+mn-lt"/>
              </a:rPr>
              <a:t>■</a:t>
            </a:r>
            <a:r>
              <a:rPr lang="en-US" altLang="zh-CN" sz="1200" dirty="0" smtClean="0">
                <a:latin typeface="+mn-lt"/>
              </a:rPr>
              <a:t>In</a:t>
            </a:r>
            <a:r>
              <a:rPr lang="en-US" altLang="zh-CN" sz="1200" baseline="0" dirty="0" smtClean="0">
                <a:latin typeface="+mn-lt"/>
              </a:rPr>
              <a:t> this work, w</a:t>
            </a:r>
            <a:r>
              <a:rPr lang="en-US" altLang="zh-CN" sz="1200" dirty="0" smtClean="0">
                <a:latin typeface="+mn-lt"/>
              </a:rPr>
              <a:t>e formally analyze the </a:t>
            </a:r>
            <a:r>
              <a:rPr lang="en-US" altLang="zh-CN" sz="1200" dirty="0" smtClean="0">
                <a:solidFill>
                  <a:srgbClr val="0070C0"/>
                </a:solidFill>
                <a:latin typeface="+mn-lt"/>
                <a:ea typeface="Arial Unicode MS" panose="020B0604020202020204" pitchFamily="34" charset="-122"/>
                <a:cs typeface="Arial Unicode MS" panose="020B0604020202020204" pitchFamily="34" charset="-122"/>
              </a:rPr>
              <a:t>crowd fraud problem </a:t>
            </a:r>
            <a:r>
              <a:rPr lang="en-US" altLang="zh-CN" sz="1200" dirty="0" smtClean="0">
                <a:latin typeface="+mn-lt"/>
              </a:rPr>
              <a:t>for Internet advertising.</a:t>
            </a:r>
            <a:endParaRPr lang="zh-CN" altLang="en-US" dirty="0"/>
          </a:p>
        </p:txBody>
      </p:sp>
      <p:sp>
        <p:nvSpPr>
          <p:cNvPr id="4" name="灯片编号占位符 3"/>
          <p:cNvSpPr>
            <a:spLocks noGrp="1"/>
          </p:cNvSpPr>
          <p:nvPr>
            <p:ph type="sldNum" sz="quarter" idx="10"/>
          </p:nvPr>
        </p:nvSpPr>
        <p:spPr/>
        <p:txBody>
          <a:bodyPr/>
          <a:lstStyle/>
          <a:p>
            <a:fld id="{9E9C2D57-B1AC-4DE6-A467-3BC08B27B425}" type="slidenum">
              <a:rPr lang="zh-CN" altLang="en-US" smtClean="0"/>
              <a:t>29</a:t>
            </a:fld>
            <a:endParaRPr lang="zh-CN" altLang="en-US"/>
          </a:p>
        </p:txBody>
      </p:sp>
    </p:spTree>
    <p:extLst>
      <p:ext uri="{BB962C8B-B14F-4D97-AF65-F5344CB8AC3E}">
        <p14:creationId xmlns:p14="http://schemas.microsoft.com/office/powerpoint/2010/main" val="1047527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a:t>
            </a:r>
            <a:r>
              <a:rPr lang="en-US" altLang="zh-CN" dirty="0" smtClean="0"/>
              <a:t>First, what is Internet advertising?</a:t>
            </a:r>
            <a:r>
              <a:rPr lang="en-US" altLang="zh-CN" baseline="0" dirty="0" smtClean="0"/>
              <a:t> </a:t>
            </a:r>
            <a:r>
              <a:rPr lang="zh-CN" altLang="en-US" baseline="0" dirty="0" smtClean="0"/>
              <a:t> </a:t>
            </a:r>
            <a:r>
              <a:rPr lang="en-US" altLang="zh-CN" baseline="0" dirty="0" smtClean="0"/>
              <a:t>For example, on the search engine, when you search a</a:t>
            </a:r>
            <a:r>
              <a:rPr lang="zh-CN" altLang="en-US" baseline="0" dirty="0" smtClean="0"/>
              <a:t> </a:t>
            </a:r>
            <a:r>
              <a:rPr lang="en-US" altLang="zh-CN" baseline="0" dirty="0" smtClean="0"/>
              <a:t>query, the website will retrieve relevant information as well as the advertisements on the result page.  </a:t>
            </a:r>
          </a:p>
          <a:p>
            <a:r>
              <a:rPr lang="zh-CN" altLang="en-US" dirty="0" smtClean="0"/>
              <a:t>■</a:t>
            </a:r>
            <a:r>
              <a:rPr lang="en-US" altLang="zh-CN" baseline="0" dirty="0" smtClean="0"/>
              <a:t>When you click one of them, the owner advertiser will be charged by search engine. </a:t>
            </a:r>
          </a:p>
          <a:p>
            <a:r>
              <a:rPr lang="zh-CN" altLang="en-US" dirty="0" smtClean="0"/>
              <a:t>■</a:t>
            </a:r>
            <a:r>
              <a:rPr lang="en-US" altLang="zh-CN" baseline="0" dirty="0" smtClean="0"/>
              <a:t>Usually these advertisers are charged by the volume of clicks.</a:t>
            </a:r>
            <a:endParaRPr lang="zh-CN" altLang="en-US" dirty="0"/>
          </a:p>
        </p:txBody>
      </p:sp>
      <p:sp>
        <p:nvSpPr>
          <p:cNvPr id="4" name="灯片编号占位符 3"/>
          <p:cNvSpPr>
            <a:spLocks noGrp="1"/>
          </p:cNvSpPr>
          <p:nvPr>
            <p:ph type="sldNum" sz="quarter" idx="10"/>
          </p:nvPr>
        </p:nvSpPr>
        <p:spPr/>
        <p:txBody>
          <a:bodyPr/>
          <a:lstStyle/>
          <a:p>
            <a:fld id="{9E9C2D57-B1AC-4DE6-A467-3BC08B27B425}" type="slidenum">
              <a:rPr lang="zh-CN" altLang="en-US" smtClean="0"/>
              <a:t>3</a:t>
            </a:fld>
            <a:endParaRPr lang="zh-CN" altLang="en-US"/>
          </a:p>
        </p:txBody>
      </p:sp>
    </p:spTree>
    <p:extLst>
      <p:ext uri="{BB962C8B-B14F-4D97-AF65-F5344CB8AC3E}">
        <p14:creationId xmlns:p14="http://schemas.microsoft.com/office/powerpoint/2010/main" val="643976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smtClean="0">
                <a:latin typeface="+mn-lt"/>
              </a:rPr>
              <a:t>■</a:t>
            </a:r>
            <a:r>
              <a:rPr lang="en-US" altLang="zh-CN" sz="1200" dirty="0" smtClean="0">
                <a:latin typeface="+mn-lt"/>
              </a:rPr>
              <a:t>We present </a:t>
            </a:r>
            <a:r>
              <a:rPr lang="en-US" altLang="zh-CN" sz="1200" dirty="0" smtClean="0">
                <a:solidFill>
                  <a:srgbClr val="0070C0"/>
                </a:solidFill>
                <a:latin typeface="+mn-lt"/>
                <a:ea typeface="Arial Unicode MS" panose="020B0604020202020204" pitchFamily="34" charset="-122"/>
                <a:cs typeface="Arial Unicode MS" panose="020B0604020202020204" pitchFamily="34" charset="-122"/>
              </a:rPr>
              <a:t>an effective method</a:t>
            </a:r>
            <a:r>
              <a:rPr lang="en-US" altLang="zh-CN" sz="1200" dirty="0" smtClean="0">
                <a:latin typeface="+mn-lt"/>
              </a:rPr>
              <a:t> to detect crowd fraud.</a:t>
            </a:r>
            <a:endParaRPr lang="zh-CN" altLang="en-US" dirty="0"/>
          </a:p>
        </p:txBody>
      </p:sp>
      <p:sp>
        <p:nvSpPr>
          <p:cNvPr id="4" name="灯片编号占位符 3"/>
          <p:cNvSpPr>
            <a:spLocks noGrp="1"/>
          </p:cNvSpPr>
          <p:nvPr>
            <p:ph type="sldNum" sz="quarter" idx="10"/>
          </p:nvPr>
        </p:nvSpPr>
        <p:spPr/>
        <p:txBody>
          <a:bodyPr/>
          <a:lstStyle/>
          <a:p>
            <a:fld id="{9E9C2D57-B1AC-4DE6-A467-3BC08B27B425}" type="slidenum">
              <a:rPr lang="zh-CN" altLang="en-US" smtClean="0"/>
              <a:t>30</a:t>
            </a:fld>
            <a:endParaRPr lang="zh-CN" altLang="en-US"/>
          </a:p>
        </p:txBody>
      </p:sp>
    </p:spTree>
    <p:extLst>
      <p:ext uri="{BB962C8B-B14F-4D97-AF65-F5344CB8AC3E}">
        <p14:creationId xmlns:p14="http://schemas.microsoft.com/office/powerpoint/2010/main" val="10475270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smtClean="0">
                <a:latin typeface="+mn-lt"/>
              </a:rPr>
              <a:t>■</a:t>
            </a:r>
            <a:r>
              <a:rPr lang="en-US" altLang="zh-CN" sz="1200" dirty="0" smtClean="0">
                <a:latin typeface="+mn-lt"/>
              </a:rPr>
              <a:t>We </a:t>
            </a:r>
            <a:r>
              <a:rPr lang="en-US" altLang="zh-CN" sz="1200" dirty="0" smtClean="0">
                <a:solidFill>
                  <a:srgbClr val="0070C0"/>
                </a:solidFill>
                <a:latin typeface="+mn-lt"/>
                <a:ea typeface="Arial Unicode MS" panose="020B0604020202020204" pitchFamily="34" charset="-122"/>
                <a:cs typeface="Arial Unicode MS" panose="020B0604020202020204" pitchFamily="34" charset="-122"/>
              </a:rPr>
              <a:t>scale up</a:t>
            </a:r>
            <a:r>
              <a:rPr lang="en-US" altLang="zh-CN" sz="1200" dirty="0" smtClean="0">
                <a:latin typeface="+mn-lt"/>
              </a:rPr>
              <a:t> the method for large-scale search engine advertising. </a:t>
            </a:r>
            <a:r>
              <a:rPr lang="en-US" altLang="zh-CN" sz="1200" dirty="0" smtClean="0">
                <a:solidFill>
                  <a:srgbClr val="0070C0"/>
                </a:solidFill>
                <a:latin typeface="+mn-lt"/>
                <a:ea typeface="Arial Unicode MS" panose="020B0604020202020204" pitchFamily="34" charset="-122"/>
                <a:cs typeface="Arial Unicode MS" panose="020B0604020202020204" pitchFamily="34" charset="-122"/>
              </a:rPr>
              <a:t>experiments </a:t>
            </a:r>
            <a:r>
              <a:rPr lang="en-US" altLang="zh-CN" sz="1200" dirty="0" smtClean="0">
                <a:latin typeface="+mn-lt"/>
              </a:rPr>
              <a:t>on both synthetic and real world data show the effectiveness.</a:t>
            </a:r>
            <a:endParaRPr lang="zh-CN" altLang="en-US" sz="1200" dirty="0" smtClean="0">
              <a:latin typeface="+mn-lt"/>
            </a:endParaRPr>
          </a:p>
          <a:p>
            <a:endParaRPr lang="zh-CN" altLang="en-US" dirty="0"/>
          </a:p>
        </p:txBody>
      </p:sp>
      <p:sp>
        <p:nvSpPr>
          <p:cNvPr id="4" name="灯片编号占位符 3"/>
          <p:cNvSpPr>
            <a:spLocks noGrp="1"/>
          </p:cNvSpPr>
          <p:nvPr>
            <p:ph type="sldNum" sz="quarter" idx="10"/>
          </p:nvPr>
        </p:nvSpPr>
        <p:spPr/>
        <p:txBody>
          <a:bodyPr/>
          <a:lstStyle/>
          <a:p>
            <a:fld id="{9E9C2D57-B1AC-4DE6-A467-3BC08B27B425}" type="slidenum">
              <a:rPr lang="zh-CN" altLang="en-US" smtClean="0"/>
              <a:t>31</a:t>
            </a:fld>
            <a:endParaRPr lang="zh-CN" altLang="en-US"/>
          </a:p>
        </p:txBody>
      </p:sp>
    </p:spTree>
    <p:extLst>
      <p:ext uri="{BB962C8B-B14F-4D97-AF65-F5344CB8AC3E}">
        <p14:creationId xmlns:p14="http://schemas.microsoft.com/office/powerpoint/2010/main" val="10475270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smtClean="0">
                <a:latin typeface="+mn-lt"/>
              </a:rPr>
              <a:t>■</a:t>
            </a:r>
            <a:r>
              <a:rPr lang="en-US" altLang="zh-CN" sz="1200" dirty="0" smtClean="0">
                <a:latin typeface="+mn-lt"/>
              </a:rPr>
              <a:t>We </a:t>
            </a:r>
            <a:r>
              <a:rPr lang="en-US" altLang="zh-CN" sz="1200" dirty="0" smtClean="0">
                <a:solidFill>
                  <a:srgbClr val="0070C0"/>
                </a:solidFill>
                <a:latin typeface="+mn-lt"/>
                <a:ea typeface="Arial Unicode MS" panose="020B0604020202020204" pitchFamily="34" charset="-122"/>
                <a:cs typeface="Arial Unicode MS" panose="020B0604020202020204" pitchFamily="34" charset="-122"/>
              </a:rPr>
              <a:t>scale up</a:t>
            </a:r>
            <a:r>
              <a:rPr lang="en-US" altLang="zh-CN" sz="1200" dirty="0" smtClean="0">
                <a:latin typeface="+mn-lt"/>
              </a:rPr>
              <a:t> the method for large-scale search engine advertising. </a:t>
            </a:r>
            <a:r>
              <a:rPr lang="en-US" altLang="zh-CN" sz="1200" dirty="0" smtClean="0">
                <a:solidFill>
                  <a:srgbClr val="0070C0"/>
                </a:solidFill>
                <a:latin typeface="+mn-lt"/>
                <a:ea typeface="Arial Unicode MS" panose="020B0604020202020204" pitchFamily="34" charset="-122"/>
                <a:cs typeface="Arial Unicode MS" panose="020B0604020202020204" pitchFamily="34" charset="-122"/>
              </a:rPr>
              <a:t>experiments </a:t>
            </a:r>
            <a:r>
              <a:rPr lang="en-US" altLang="zh-CN" sz="1200" dirty="0" smtClean="0">
                <a:latin typeface="+mn-lt"/>
              </a:rPr>
              <a:t>on both synthetic and real world data show the effectiveness.</a:t>
            </a:r>
            <a:endParaRPr lang="zh-CN" altLang="en-US" sz="1200" dirty="0" smtClean="0">
              <a:latin typeface="+mn-lt"/>
            </a:endParaRPr>
          </a:p>
          <a:p>
            <a:endParaRPr lang="zh-CN" altLang="en-US" dirty="0"/>
          </a:p>
        </p:txBody>
      </p:sp>
      <p:sp>
        <p:nvSpPr>
          <p:cNvPr id="4" name="灯片编号占位符 3"/>
          <p:cNvSpPr>
            <a:spLocks noGrp="1"/>
          </p:cNvSpPr>
          <p:nvPr>
            <p:ph type="sldNum" sz="quarter" idx="10"/>
          </p:nvPr>
        </p:nvSpPr>
        <p:spPr/>
        <p:txBody>
          <a:bodyPr/>
          <a:lstStyle/>
          <a:p>
            <a:fld id="{9E9C2D57-B1AC-4DE6-A467-3BC08B27B425}" type="slidenum">
              <a:rPr lang="zh-CN" altLang="en-US" smtClean="0"/>
              <a:t>32</a:t>
            </a:fld>
            <a:endParaRPr lang="zh-CN" altLang="en-US"/>
          </a:p>
        </p:txBody>
      </p:sp>
    </p:spTree>
    <p:extLst>
      <p:ext uri="{BB962C8B-B14F-4D97-AF65-F5344CB8AC3E}">
        <p14:creationId xmlns:p14="http://schemas.microsoft.com/office/powerpoint/2010/main" val="1047527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However</a:t>
            </a:r>
            <a:r>
              <a:rPr lang="en-US" altLang="zh-CN" dirty="0" smtClean="0"/>
              <a:t>,</a:t>
            </a:r>
            <a:r>
              <a:rPr lang="zh-CN" altLang="en-US" dirty="0" smtClean="0"/>
              <a:t> </a:t>
            </a:r>
            <a:r>
              <a:rPr lang="en-US" altLang="zh-CN" dirty="0" smtClean="0"/>
              <a:t>This</a:t>
            </a:r>
            <a:r>
              <a:rPr lang="en-US" altLang="zh-CN" baseline="0" dirty="0" smtClean="0"/>
              <a:t> </a:t>
            </a:r>
            <a:r>
              <a:rPr lang="en-US" altLang="zh-CN" baseline="0" dirty="0" smtClean="0"/>
              <a:t>kind of pay-per-click mechanism increases the risk of </a:t>
            </a:r>
            <a:r>
              <a:rPr lang="en-US" altLang="zh-CN" sz="1200" b="0" i="0" u="none" strike="noStrike" kern="1200" baseline="0" dirty="0" smtClean="0">
                <a:solidFill>
                  <a:schemeClr val="tx1"/>
                </a:solidFill>
                <a:latin typeface="+mn-lt"/>
                <a:ea typeface="+mn-ea"/>
                <a:cs typeface="+mn-cs"/>
              </a:rPr>
              <a:t>fraud because malicious ones can easily raise traffics on competitors. </a:t>
            </a:r>
          </a:p>
          <a:p>
            <a:r>
              <a:rPr lang="zh-CN" altLang="en-US" dirty="0" smtClean="0"/>
              <a:t>■</a:t>
            </a:r>
            <a:r>
              <a:rPr lang="en-US" altLang="zh-CN" sz="1200" b="0" i="0" u="none" strike="noStrike" kern="1200" baseline="0" dirty="0" smtClean="0">
                <a:solidFill>
                  <a:schemeClr val="tx1"/>
                </a:solidFill>
                <a:latin typeface="+mn-lt"/>
                <a:ea typeface="+mn-ea"/>
                <a:cs typeface="+mn-cs"/>
              </a:rPr>
              <a:t>Conventional advertising frauds usually start from computer programs, such as malwares and auto clickers. These click frauds have been well studied. </a:t>
            </a:r>
          </a:p>
          <a:p>
            <a:r>
              <a:rPr lang="zh-CN" altLang="en-US" dirty="0" smtClean="0"/>
              <a:t>■</a:t>
            </a:r>
            <a:r>
              <a:rPr lang="en-US" altLang="zh-CN" sz="1200" b="0" i="0" u="none" strike="noStrike" kern="1200" baseline="0" dirty="0" smtClean="0">
                <a:solidFill>
                  <a:schemeClr val="tx1"/>
                </a:solidFill>
                <a:latin typeface="+mn-lt"/>
                <a:ea typeface="+mn-ea"/>
                <a:cs typeface="+mn-cs"/>
              </a:rPr>
              <a:t>Recently,  a new type of fraud clicks through a group of people appeared. Attackers publish click tasks on malicious crowdsourcing platforms, then </a:t>
            </a:r>
            <a:r>
              <a:rPr lang="en-US" altLang="zh-CN" sz="1200"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A group of web</a:t>
            </a:r>
            <a:r>
              <a:rPr lang="zh-CN" altLang="en-US" sz="1200"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200"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workers driven by economic benefits work together to increase fraudulent traffic on the targets. We call</a:t>
            </a:r>
            <a:r>
              <a:rPr lang="en-US" altLang="zh-CN" sz="1200" baseline="0"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 this phenomenon crowd fraud.</a:t>
            </a:r>
            <a:endParaRPr lang="zh-CN" altLang="en-US" sz="1200"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 name="灯片编号占位符 3"/>
          <p:cNvSpPr>
            <a:spLocks noGrp="1"/>
          </p:cNvSpPr>
          <p:nvPr>
            <p:ph type="sldNum" sz="quarter" idx="10"/>
          </p:nvPr>
        </p:nvSpPr>
        <p:spPr/>
        <p:txBody>
          <a:bodyPr/>
          <a:lstStyle/>
          <a:p>
            <a:fld id="{9E9C2D57-B1AC-4DE6-A467-3BC08B27B425}" type="slidenum">
              <a:rPr lang="zh-CN" altLang="en-US" smtClean="0"/>
              <a:t>4</a:t>
            </a:fld>
            <a:endParaRPr lang="zh-CN" altLang="en-US"/>
          </a:p>
        </p:txBody>
      </p:sp>
    </p:spTree>
    <p:extLst>
      <p:ext uri="{BB962C8B-B14F-4D97-AF65-F5344CB8AC3E}">
        <p14:creationId xmlns:p14="http://schemas.microsoft.com/office/powerpoint/2010/main" val="2884020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a:t>
            </a:r>
            <a:r>
              <a:rPr lang="en-US" altLang="zh-CN" dirty="0" smtClean="0"/>
              <a:t>Crowd</a:t>
            </a:r>
            <a:r>
              <a:rPr lang="en-US" altLang="zh-CN" baseline="0" dirty="0" smtClean="0"/>
              <a:t> fraud differs from automatically generated fraudulent behaviors in several aspects. </a:t>
            </a:r>
          </a:p>
          <a:p>
            <a:r>
              <a:rPr lang="zh-CN" altLang="en-US" dirty="0" smtClean="0"/>
              <a:t>■</a:t>
            </a:r>
            <a:r>
              <a:rPr lang="en-US" altLang="zh-CN" dirty="0" smtClean="0"/>
              <a:t>They</a:t>
            </a:r>
            <a:r>
              <a:rPr lang="zh-CN" altLang="en-US" dirty="0" smtClean="0"/>
              <a:t> </a:t>
            </a:r>
            <a:r>
              <a:rPr lang="en-US" altLang="zh-CN" dirty="0" smtClean="0"/>
              <a:t>have</a:t>
            </a:r>
            <a:r>
              <a:rPr lang="zh-CN" altLang="en-US" dirty="0" smtClean="0"/>
              <a:t> </a:t>
            </a:r>
            <a:r>
              <a:rPr lang="en-US" altLang="zh-CN" dirty="0" smtClean="0"/>
              <a:t>a</a:t>
            </a:r>
            <a:r>
              <a:rPr lang="zh-CN" altLang="en-US" dirty="0" smtClean="0"/>
              <a:t> </a:t>
            </a:r>
            <a:r>
              <a:rPr lang="en-US" altLang="zh-CN" dirty="0" smtClean="0"/>
              <a:t>larger</a:t>
            </a:r>
            <a:r>
              <a:rPr lang="zh-CN" altLang="en-US" dirty="0" smtClean="0"/>
              <a:t> </a:t>
            </a:r>
            <a:r>
              <a:rPr lang="en-US" altLang="zh-CN" dirty="0" smtClean="0"/>
              <a:t>number</a:t>
            </a:r>
            <a:r>
              <a:rPr lang="zh-CN" altLang="en-US" dirty="0" smtClean="0"/>
              <a:t> </a:t>
            </a:r>
            <a:r>
              <a:rPr lang="en-US" altLang="zh-CN" dirty="0" smtClean="0"/>
              <a:t>of</a:t>
            </a:r>
            <a:r>
              <a:rPr lang="zh-CN" altLang="en-US" dirty="0" smtClean="0"/>
              <a:t> </a:t>
            </a:r>
            <a:r>
              <a:rPr lang="en-US" altLang="zh-CN" dirty="0" smtClean="0"/>
              <a:t>workers</a:t>
            </a:r>
            <a:r>
              <a:rPr lang="zh-CN" altLang="en-US" dirty="0" smtClean="0"/>
              <a:t> </a:t>
            </a:r>
            <a:r>
              <a:rPr lang="en-US" altLang="zh-CN" dirty="0" smtClean="0"/>
              <a:t>involved</a:t>
            </a:r>
            <a:r>
              <a:rPr lang="zh-CN" altLang="en-US" dirty="0" smtClean="0"/>
              <a:t> </a:t>
            </a:r>
            <a:r>
              <a:rPr lang="en-US" altLang="zh-CN" dirty="0" smtClean="0"/>
              <a:t>than</a:t>
            </a:r>
            <a:r>
              <a:rPr lang="zh-CN" altLang="en-US" dirty="0" smtClean="0"/>
              <a:t> </a:t>
            </a:r>
            <a:r>
              <a:rPr lang="en-US" altLang="zh-CN" dirty="0" smtClean="0"/>
              <a:t>conventional</a:t>
            </a:r>
            <a:r>
              <a:rPr lang="zh-CN" altLang="en-US" dirty="0" smtClean="0"/>
              <a:t> </a:t>
            </a:r>
            <a:r>
              <a:rPr lang="en-US" altLang="zh-CN" dirty="0" smtClean="0"/>
              <a:t>ways,</a:t>
            </a:r>
          </a:p>
          <a:p>
            <a:r>
              <a:rPr lang="zh-CN" altLang="en-US" dirty="0" smtClean="0"/>
              <a:t>■</a:t>
            </a:r>
            <a:r>
              <a:rPr lang="en-US" altLang="zh-CN" dirty="0" smtClean="0"/>
              <a:t>and</a:t>
            </a:r>
            <a:r>
              <a:rPr lang="zh-CN" altLang="en-US" dirty="0" smtClean="0"/>
              <a:t> </a:t>
            </a:r>
            <a:r>
              <a:rPr lang="en-US" altLang="zh-CN" dirty="0" smtClean="0"/>
              <a:t>smaller</a:t>
            </a:r>
            <a:r>
              <a:rPr lang="en-US" altLang="zh-CN" baseline="0" dirty="0" smtClean="0"/>
              <a:t> fraudulent traffics conducted by each crowd fraud worker,</a:t>
            </a:r>
          </a:p>
          <a:p>
            <a:r>
              <a:rPr lang="zh-CN" altLang="en-US" dirty="0" smtClean="0"/>
              <a:t>■</a:t>
            </a:r>
            <a:r>
              <a:rPr lang="en-US" altLang="zh-CN" dirty="0" smtClean="0"/>
              <a:t>Their</a:t>
            </a:r>
            <a:r>
              <a:rPr lang="zh-CN" altLang="en-US" dirty="0" smtClean="0"/>
              <a:t> </a:t>
            </a:r>
            <a:r>
              <a:rPr lang="en-US" altLang="zh-CN" baseline="0" dirty="0" smtClean="0"/>
              <a:t>behavior pattern looks random</a:t>
            </a:r>
          </a:p>
          <a:p>
            <a:r>
              <a:rPr lang="zh-CN" altLang="en-US" dirty="0" smtClean="0"/>
              <a:t>■</a:t>
            </a:r>
            <a:r>
              <a:rPr lang="en-US" altLang="zh-CN" dirty="0" smtClean="0"/>
              <a:t>Moreover,</a:t>
            </a:r>
            <a:r>
              <a:rPr lang="en-US" altLang="zh-CN" baseline="0" dirty="0" smtClean="0"/>
              <a:t> each crowd fraud worker may have normal click behaviors. </a:t>
            </a:r>
            <a:r>
              <a:rPr lang="en-US" altLang="zh-CN" dirty="0" smtClean="0"/>
              <a:t>All these</a:t>
            </a:r>
            <a:r>
              <a:rPr lang="en-US" altLang="zh-CN" baseline="0" dirty="0" smtClean="0"/>
              <a:t> differences make the conventional detection</a:t>
            </a:r>
            <a:r>
              <a:rPr lang="zh-CN" altLang="en-US" baseline="0" dirty="0" smtClean="0"/>
              <a:t> </a:t>
            </a:r>
            <a:r>
              <a:rPr lang="en-US" altLang="zh-CN" baseline="0" dirty="0" smtClean="0"/>
              <a:t>methods</a:t>
            </a:r>
            <a:r>
              <a:rPr lang="zh-CN" altLang="en-US" baseline="0" dirty="0" smtClean="0"/>
              <a:t> </a:t>
            </a:r>
            <a:r>
              <a:rPr lang="en-US" altLang="zh-CN" baseline="0" dirty="0" smtClean="0"/>
              <a:t>invalid for crowd fraud.</a:t>
            </a:r>
            <a:endParaRPr lang="zh-CN" altLang="en-US" dirty="0"/>
          </a:p>
        </p:txBody>
      </p:sp>
      <p:sp>
        <p:nvSpPr>
          <p:cNvPr id="4" name="灯片编号占位符 3"/>
          <p:cNvSpPr>
            <a:spLocks noGrp="1"/>
          </p:cNvSpPr>
          <p:nvPr>
            <p:ph type="sldNum" sz="quarter" idx="10"/>
          </p:nvPr>
        </p:nvSpPr>
        <p:spPr/>
        <p:txBody>
          <a:bodyPr/>
          <a:lstStyle/>
          <a:p>
            <a:fld id="{9E9C2D57-B1AC-4DE6-A467-3BC08B27B425}" type="slidenum">
              <a:rPr lang="zh-CN" altLang="en-US" smtClean="0"/>
              <a:t>5</a:t>
            </a:fld>
            <a:endParaRPr lang="zh-CN" altLang="en-US"/>
          </a:p>
        </p:txBody>
      </p:sp>
    </p:spTree>
    <p:extLst>
      <p:ext uri="{BB962C8B-B14F-4D97-AF65-F5344CB8AC3E}">
        <p14:creationId xmlns:p14="http://schemas.microsoft.com/office/powerpoint/2010/main" val="663977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a:t>
            </a:r>
            <a:r>
              <a:rPr lang="en-US" altLang="zh-CN" dirty="0" smtClean="0"/>
              <a:t>Now we move</a:t>
            </a:r>
            <a:r>
              <a:rPr lang="en-US" altLang="zh-CN" baseline="0" dirty="0" smtClean="0"/>
              <a:t> to the characteristic analysis.</a:t>
            </a:r>
            <a:endParaRPr lang="zh-CN" altLang="en-US" dirty="0"/>
          </a:p>
        </p:txBody>
      </p:sp>
      <p:sp>
        <p:nvSpPr>
          <p:cNvPr id="4" name="灯片编号占位符 3"/>
          <p:cNvSpPr>
            <a:spLocks noGrp="1"/>
          </p:cNvSpPr>
          <p:nvPr>
            <p:ph type="sldNum" sz="quarter" idx="10"/>
          </p:nvPr>
        </p:nvSpPr>
        <p:spPr/>
        <p:txBody>
          <a:bodyPr/>
          <a:lstStyle/>
          <a:p>
            <a:fld id="{9E9C2D57-B1AC-4DE6-A467-3BC08B27B425}" type="slidenum">
              <a:rPr lang="zh-CN" altLang="en-US" smtClean="0"/>
              <a:t>6</a:t>
            </a:fld>
            <a:endParaRPr lang="zh-CN" altLang="en-US"/>
          </a:p>
        </p:txBody>
      </p:sp>
    </p:spTree>
    <p:extLst>
      <p:ext uri="{BB962C8B-B14F-4D97-AF65-F5344CB8AC3E}">
        <p14:creationId xmlns:p14="http://schemas.microsoft.com/office/powerpoint/2010/main" val="4033742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a:t>
            </a:r>
            <a:r>
              <a:rPr lang="en-US" altLang="zh-CN" dirty="0" smtClean="0"/>
              <a:t>In</a:t>
            </a:r>
            <a:r>
              <a:rPr lang="en-US" altLang="zh-CN" baseline="0" dirty="0" smtClean="0"/>
              <a:t> order to find group behavior patterns of crowd fraud, we collect click datasets of both normal traffics and crowd fraud traffics.  The raw data</a:t>
            </a:r>
            <a:r>
              <a:rPr lang="zh-CN" altLang="en-US" baseline="0" dirty="0" smtClean="0"/>
              <a:t> </a:t>
            </a:r>
            <a:r>
              <a:rPr lang="en-US" altLang="zh-CN" baseline="0" dirty="0" smtClean="0"/>
              <a:t>are composed of many click logs, each of them have attributes like source IP, advertiser ID, search query and hit time. After analysis, we find three main characteristics of crowd fraud.</a:t>
            </a:r>
            <a:endParaRPr lang="zh-CN" altLang="en-US" dirty="0"/>
          </a:p>
        </p:txBody>
      </p:sp>
      <p:sp>
        <p:nvSpPr>
          <p:cNvPr id="4" name="灯片编号占位符 3"/>
          <p:cNvSpPr>
            <a:spLocks noGrp="1"/>
          </p:cNvSpPr>
          <p:nvPr>
            <p:ph type="sldNum" sz="quarter" idx="10"/>
          </p:nvPr>
        </p:nvSpPr>
        <p:spPr/>
        <p:txBody>
          <a:bodyPr/>
          <a:lstStyle/>
          <a:p>
            <a:fld id="{9E9C2D57-B1AC-4DE6-A467-3BC08B27B425}" type="slidenum">
              <a:rPr lang="zh-CN" altLang="en-US" smtClean="0"/>
              <a:t>7</a:t>
            </a:fld>
            <a:endParaRPr lang="zh-CN" altLang="en-US"/>
          </a:p>
        </p:txBody>
      </p:sp>
    </p:spTree>
    <p:extLst>
      <p:ext uri="{BB962C8B-B14F-4D97-AF65-F5344CB8AC3E}">
        <p14:creationId xmlns:p14="http://schemas.microsoft.com/office/powerpoint/2010/main" val="1171090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a:t>
            </a:r>
            <a:r>
              <a:rPr lang="en-US" altLang="zh-CN" dirty="0" smtClean="0"/>
              <a:t>The first is moderateness. we found</a:t>
            </a:r>
            <a:r>
              <a:rPr lang="en-US" altLang="zh-CN" baseline="0" dirty="0" smtClean="0"/>
              <a:t> that the hit frequencies of crowd fraud target queries will be neither</a:t>
            </a:r>
            <a:r>
              <a:rPr lang="zh-CN" altLang="en-US" baseline="0" dirty="0" smtClean="0"/>
              <a:t> </a:t>
            </a:r>
            <a:r>
              <a:rPr lang="en-US" altLang="zh-CN" baseline="0" dirty="0" smtClean="0"/>
              <a:t>too small nor too large. </a:t>
            </a:r>
            <a:r>
              <a:rPr lang="en-US" altLang="zh-CN" dirty="0" smtClean="0"/>
              <a:t> This</a:t>
            </a:r>
            <a:r>
              <a:rPr lang="zh-CN" altLang="en-US" dirty="0" smtClean="0"/>
              <a:t> </a:t>
            </a:r>
            <a:r>
              <a:rPr lang="en-US" altLang="zh-CN" dirty="0" smtClean="0"/>
              <a:t>is</a:t>
            </a:r>
            <a:r>
              <a:rPr lang="zh-CN" altLang="en-US" dirty="0" smtClean="0"/>
              <a:t> </a:t>
            </a:r>
            <a:r>
              <a:rPr lang="en-US" altLang="zh-CN" dirty="0" smtClean="0"/>
              <a:t>the</a:t>
            </a:r>
            <a:r>
              <a:rPr lang="zh-CN" altLang="en-US" dirty="0" smtClean="0"/>
              <a:t> </a:t>
            </a:r>
            <a:r>
              <a:rPr lang="en-US" altLang="zh-CN" dirty="0" smtClean="0"/>
              <a:t>histogram</a:t>
            </a:r>
            <a:r>
              <a:rPr lang="zh-CN" altLang="en-US" dirty="0" smtClean="0"/>
              <a:t> </a:t>
            </a:r>
            <a:r>
              <a:rPr lang="en-US" altLang="zh-CN" dirty="0" smtClean="0"/>
              <a:t>of</a:t>
            </a:r>
            <a:r>
              <a:rPr lang="zh-CN" altLang="en-US" dirty="0" smtClean="0"/>
              <a:t> </a:t>
            </a:r>
            <a:r>
              <a:rPr lang="en-US" altLang="zh-CN" dirty="0" smtClean="0"/>
              <a:t>target</a:t>
            </a:r>
            <a:r>
              <a:rPr lang="zh-CN" altLang="en-US" dirty="0" smtClean="0"/>
              <a:t> </a:t>
            </a:r>
            <a:r>
              <a:rPr lang="en-US" altLang="zh-CN" dirty="0" smtClean="0"/>
              <a:t>queries</a:t>
            </a:r>
            <a:r>
              <a:rPr lang="zh-CN" altLang="en-US" dirty="0" smtClean="0"/>
              <a:t> </a:t>
            </a:r>
            <a:r>
              <a:rPr lang="en-US" altLang="zh-CN" dirty="0" smtClean="0"/>
              <a:t>hit</a:t>
            </a:r>
            <a:r>
              <a:rPr lang="zh-CN" altLang="en-US" dirty="0" smtClean="0"/>
              <a:t> </a:t>
            </a:r>
            <a:r>
              <a:rPr lang="en-US" altLang="zh-CN" dirty="0" smtClean="0"/>
              <a:t>frequency</a:t>
            </a:r>
            <a:r>
              <a:rPr lang="zh-CN" altLang="en-US" dirty="0" smtClean="0"/>
              <a:t> </a:t>
            </a:r>
            <a:r>
              <a:rPr lang="en-US" altLang="zh-CN" dirty="0" smtClean="0"/>
              <a:t>of</a:t>
            </a:r>
            <a:r>
              <a:rPr lang="zh-CN" altLang="en-US" dirty="0" smtClean="0"/>
              <a:t> </a:t>
            </a:r>
            <a:r>
              <a:rPr lang="en-US" altLang="zh-CN" dirty="0" smtClean="0"/>
              <a:t>crowd</a:t>
            </a:r>
            <a:r>
              <a:rPr lang="zh-CN" altLang="en-US" dirty="0" smtClean="0"/>
              <a:t> </a:t>
            </a:r>
            <a:r>
              <a:rPr lang="en-US" altLang="zh-CN" dirty="0" smtClean="0"/>
              <a:t>fraud</a:t>
            </a:r>
            <a:r>
              <a:rPr lang="zh-CN" altLang="en-US" dirty="0" smtClean="0"/>
              <a:t> </a:t>
            </a:r>
            <a:r>
              <a:rPr lang="en-US" altLang="zh-CN" dirty="0" smtClean="0"/>
              <a:t>traffics</a:t>
            </a:r>
            <a:r>
              <a:rPr lang="zh-CN" altLang="en-US" dirty="0" smtClean="0"/>
              <a:t> </a:t>
            </a:r>
            <a:r>
              <a:rPr lang="en-US" altLang="zh-CN" dirty="0" smtClean="0"/>
              <a:t>and</a:t>
            </a:r>
            <a:r>
              <a:rPr lang="zh-CN" altLang="en-US" dirty="0" smtClean="0"/>
              <a:t> </a:t>
            </a:r>
            <a:r>
              <a:rPr lang="en-US" altLang="zh-CN" dirty="0" smtClean="0"/>
              <a:t>normal</a:t>
            </a:r>
            <a:r>
              <a:rPr lang="zh-CN" altLang="en-US" dirty="0" smtClean="0"/>
              <a:t> </a:t>
            </a:r>
            <a:r>
              <a:rPr lang="en-US" altLang="zh-CN" dirty="0" smtClean="0"/>
              <a:t>traffics.</a:t>
            </a:r>
            <a:r>
              <a:rPr lang="zh-CN" altLang="en-US" dirty="0" smtClean="0"/>
              <a:t> </a:t>
            </a:r>
            <a:r>
              <a:rPr lang="en-US" altLang="zh-CN" dirty="0" smtClean="0"/>
              <a:t>We</a:t>
            </a:r>
            <a:r>
              <a:rPr lang="zh-CN" altLang="en-US" dirty="0" smtClean="0"/>
              <a:t> </a:t>
            </a:r>
            <a:r>
              <a:rPr lang="en-US" altLang="zh-CN" dirty="0" smtClean="0"/>
              <a:t>can</a:t>
            </a:r>
            <a:r>
              <a:rPr lang="zh-CN" altLang="en-US" dirty="0" smtClean="0"/>
              <a:t> </a:t>
            </a:r>
            <a:r>
              <a:rPr lang="en-US" altLang="zh-CN" dirty="0" smtClean="0"/>
              <a:t>see</a:t>
            </a:r>
            <a:r>
              <a:rPr lang="zh-CN" altLang="en-US" dirty="0" smtClean="0"/>
              <a:t> </a:t>
            </a:r>
            <a:r>
              <a:rPr lang="en-US" altLang="zh-CN" dirty="0" smtClean="0"/>
              <a:t>most</a:t>
            </a:r>
            <a:r>
              <a:rPr lang="zh-CN" altLang="en-US" dirty="0" smtClean="0"/>
              <a:t> </a:t>
            </a:r>
            <a:r>
              <a:rPr lang="en-US" altLang="zh-CN" dirty="0" smtClean="0"/>
              <a:t>crowd</a:t>
            </a:r>
            <a:r>
              <a:rPr lang="zh-CN" altLang="en-US" dirty="0" smtClean="0"/>
              <a:t> </a:t>
            </a:r>
            <a:r>
              <a:rPr lang="en-US" altLang="zh-CN" dirty="0" smtClean="0"/>
              <a:t>fraud</a:t>
            </a:r>
            <a:r>
              <a:rPr lang="zh-CN" altLang="en-US" dirty="0" smtClean="0"/>
              <a:t> </a:t>
            </a:r>
            <a:r>
              <a:rPr lang="en-US" altLang="zh-CN" dirty="0" smtClean="0"/>
              <a:t>hit</a:t>
            </a:r>
            <a:r>
              <a:rPr lang="zh-CN" altLang="en-US" dirty="0" smtClean="0"/>
              <a:t> </a:t>
            </a:r>
            <a:r>
              <a:rPr lang="en-US" altLang="zh-CN" dirty="0" smtClean="0"/>
              <a:t>frequencies</a:t>
            </a:r>
            <a:r>
              <a:rPr lang="zh-CN" altLang="en-US" dirty="0" smtClean="0"/>
              <a:t> </a:t>
            </a:r>
            <a:r>
              <a:rPr lang="en-US" altLang="zh-CN" dirty="0" smtClean="0"/>
              <a:t>are</a:t>
            </a:r>
            <a:r>
              <a:rPr lang="zh-CN" altLang="en-US" dirty="0" smtClean="0"/>
              <a:t> </a:t>
            </a:r>
            <a:r>
              <a:rPr lang="en-US" altLang="zh-CN" dirty="0" smtClean="0"/>
              <a:t>in</a:t>
            </a:r>
            <a:r>
              <a:rPr lang="zh-CN" altLang="en-US" dirty="0" smtClean="0"/>
              <a:t> </a:t>
            </a:r>
            <a:r>
              <a:rPr lang="en-US" altLang="zh-CN" dirty="0" smtClean="0"/>
              <a:t>the</a:t>
            </a:r>
            <a:r>
              <a:rPr lang="zh-CN" altLang="en-US" dirty="0" smtClean="0"/>
              <a:t> </a:t>
            </a:r>
            <a:r>
              <a:rPr lang="en-US" altLang="zh-CN" dirty="0" smtClean="0"/>
              <a:t>middle</a:t>
            </a:r>
            <a:r>
              <a:rPr lang="zh-CN" altLang="en-US" dirty="0" smtClean="0"/>
              <a:t> </a:t>
            </a:r>
            <a:r>
              <a:rPr lang="en-US" altLang="zh-CN" dirty="0" smtClean="0"/>
              <a:t>range.</a:t>
            </a:r>
            <a:r>
              <a:rPr lang="zh-CN" altLang="en-US" dirty="0" smtClean="0"/>
              <a:t> </a:t>
            </a:r>
            <a:endParaRPr lang="en-US" altLang="zh-CN" dirty="0" smtClean="0"/>
          </a:p>
          <a:p>
            <a:r>
              <a:rPr lang="zh-CN" altLang="en-US" dirty="0" smtClean="0"/>
              <a:t>■</a:t>
            </a:r>
            <a:r>
              <a:rPr lang="en-US" altLang="zh-CN" dirty="0" smtClean="0"/>
              <a:t>It</a:t>
            </a:r>
            <a:r>
              <a:rPr lang="zh-CN" altLang="en-US" dirty="0" smtClean="0"/>
              <a:t> </a:t>
            </a:r>
            <a:r>
              <a:rPr lang="en-US" altLang="zh-CN" dirty="0" smtClean="0"/>
              <a:t>will</a:t>
            </a:r>
            <a:r>
              <a:rPr lang="zh-CN" altLang="en-US" dirty="0" smtClean="0"/>
              <a:t> </a:t>
            </a:r>
            <a:r>
              <a:rPr lang="en-US" altLang="zh-CN" dirty="0" smtClean="0"/>
              <a:t>not</a:t>
            </a:r>
            <a:r>
              <a:rPr lang="zh-CN" altLang="en-US" dirty="0" smtClean="0"/>
              <a:t> </a:t>
            </a:r>
            <a:r>
              <a:rPr lang="en-US" altLang="zh-CN" dirty="0" smtClean="0"/>
              <a:t>be</a:t>
            </a:r>
            <a:r>
              <a:rPr lang="zh-CN" altLang="en-US" dirty="0" smtClean="0"/>
              <a:t> </a:t>
            </a:r>
            <a:r>
              <a:rPr lang="en-US" altLang="zh-CN" dirty="0" smtClean="0"/>
              <a:t>too</a:t>
            </a:r>
            <a:r>
              <a:rPr lang="zh-CN" altLang="en-US" dirty="0" smtClean="0"/>
              <a:t> </a:t>
            </a:r>
            <a:r>
              <a:rPr lang="en-US" altLang="zh-CN" dirty="0" smtClean="0"/>
              <a:t>small</a:t>
            </a:r>
            <a:r>
              <a:rPr lang="zh-CN" altLang="en-US" dirty="0" smtClean="0"/>
              <a:t> </a:t>
            </a:r>
            <a:r>
              <a:rPr lang="en-US" altLang="zh-CN" dirty="0" smtClean="0"/>
              <a:t>because</a:t>
            </a:r>
            <a:r>
              <a:rPr lang="zh-CN" altLang="en-US" dirty="0" smtClean="0"/>
              <a:t> </a:t>
            </a:r>
            <a:r>
              <a:rPr lang="en-US" altLang="zh-CN" dirty="0" smtClean="0"/>
              <a:t>the</a:t>
            </a:r>
            <a:r>
              <a:rPr lang="zh-CN" altLang="en-US" dirty="0" smtClean="0"/>
              <a:t> </a:t>
            </a:r>
            <a:r>
              <a:rPr lang="en-US" altLang="zh-CN" dirty="0" smtClean="0"/>
              <a:t>aim</a:t>
            </a:r>
            <a:r>
              <a:rPr lang="zh-CN" altLang="en-US" dirty="0" smtClean="0"/>
              <a:t> </a:t>
            </a:r>
            <a:r>
              <a:rPr lang="en-US" altLang="zh-CN" dirty="0" smtClean="0"/>
              <a:t>of</a:t>
            </a:r>
            <a:r>
              <a:rPr lang="zh-CN" altLang="en-US" dirty="0" smtClean="0"/>
              <a:t> </a:t>
            </a:r>
            <a:r>
              <a:rPr lang="en-US" altLang="zh-CN" dirty="0" smtClean="0"/>
              <a:t>crowd</a:t>
            </a:r>
            <a:r>
              <a:rPr lang="zh-CN" altLang="en-US" dirty="0" smtClean="0"/>
              <a:t> </a:t>
            </a:r>
            <a:r>
              <a:rPr lang="en-US" altLang="zh-CN" dirty="0" smtClean="0"/>
              <a:t>fraud</a:t>
            </a:r>
            <a:r>
              <a:rPr lang="zh-CN" altLang="en-US" dirty="0" smtClean="0"/>
              <a:t> </a:t>
            </a:r>
            <a:r>
              <a:rPr lang="en-US" altLang="zh-CN" dirty="0" smtClean="0"/>
              <a:t>is</a:t>
            </a:r>
            <a:r>
              <a:rPr lang="zh-CN" altLang="en-US" dirty="0" smtClean="0"/>
              <a:t> </a:t>
            </a:r>
            <a:r>
              <a:rPr lang="en-US" altLang="zh-CN" dirty="0" smtClean="0"/>
              <a:t>to</a:t>
            </a:r>
            <a:r>
              <a:rPr lang="zh-CN" altLang="en-US" dirty="0" smtClean="0"/>
              <a:t> </a:t>
            </a:r>
            <a:r>
              <a:rPr lang="en-US" altLang="zh-CN" dirty="0" smtClean="0"/>
              <a:t>raise</a:t>
            </a:r>
            <a:r>
              <a:rPr lang="zh-CN" altLang="en-US" dirty="0" smtClean="0"/>
              <a:t> </a:t>
            </a:r>
            <a:r>
              <a:rPr lang="en-US" altLang="zh-CN" dirty="0" smtClean="0"/>
              <a:t>traffics.</a:t>
            </a:r>
          </a:p>
          <a:p>
            <a:r>
              <a:rPr lang="zh-CN" altLang="en-US" dirty="0" smtClean="0"/>
              <a:t> ■</a:t>
            </a:r>
            <a:r>
              <a:rPr lang="en-US" altLang="zh-CN" dirty="0" smtClean="0"/>
              <a:t>It</a:t>
            </a:r>
            <a:r>
              <a:rPr lang="zh-CN" altLang="en-US" dirty="0" smtClean="0"/>
              <a:t> </a:t>
            </a:r>
            <a:r>
              <a:rPr lang="en-US" altLang="zh-CN" dirty="0" smtClean="0"/>
              <a:t>will</a:t>
            </a:r>
            <a:r>
              <a:rPr lang="zh-CN" altLang="en-US" dirty="0" smtClean="0"/>
              <a:t> </a:t>
            </a:r>
            <a:r>
              <a:rPr lang="en-US" altLang="zh-CN" dirty="0" smtClean="0"/>
              <a:t>neither</a:t>
            </a:r>
            <a:r>
              <a:rPr lang="zh-CN" altLang="en-US" dirty="0" smtClean="0"/>
              <a:t> </a:t>
            </a:r>
            <a:r>
              <a:rPr lang="en-US" altLang="zh-CN" dirty="0" smtClean="0"/>
              <a:t>be</a:t>
            </a:r>
            <a:r>
              <a:rPr lang="zh-CN" altLang="en-US" dirty="0" smtClean="0"/>
              <a:t> </a:t>
            </a:r>
            <a:r>
              <a:rPr lang="en-US" altLang="zh-CN" dirty="0" smtClean="0"/>
              <a:t>too</a:t>
            </a:r>
            <a:r>
              <a:rPr lang="zh-CN" altLang="en-US" dirty="0" smtClean="0"/>
              <a:t> </a:t>
            </a:r>
            <a:r>
              <a:rPr lang="en-US" altLang="zh-CN" dirty="0" smtClean="0"/>
              <a:t>large</a:t>
            </a:r>
            <a:r>
              <a:rPr lang="zh-CN" altLang="en-US" dirty="0" smtClean="0"/>
              <a:t> </a:t>
            </a:r>
            <a:r>
              <a:rPr lang="en-US" altLang="zh-CN" dirty="0" smtClean="0"/>
              <a:t>because</a:t>
            </a:r>
            <a:r>
              <a:rPr lang="zh-CN" altLang="en-US" dirty="0" smtClean="0"/>
              <a:t> </a:t>
            </a:r>
            <a:r>
              <a:rPr lang="en-US" altLang="zh-CN" dirty="0" smtClean="0"/>
              <a:t>human</a:t>
            </a:r>
            <a:r>
              <a:rPr lang="zh-CN" altLang="en-US" dirty="0" smtClean="0"/>
              <a:t> </a:t>
            </a:r>
            <a:r>
              <a:rPr lang="en-US" altLang="zh-CN" dirty="0" smtClean="0"/>
              <a:t>efficiency</a:t>
            </a:r>
            <a:r>
              <a:rPr lang="zh-CN" altLang="en-US" dirty="0" smtClean="0"/>
              <a:t> </a:t>
            </a:r>
            <a:r>
              <a:rPr lang="en-US" altLang="zh-CN" dirty="0" smtClean="0"/>
              <a:t>is</a:t>
            </a:r>
            <a:r>
              <a:rPr lang="zh-CN" altLang="en-US" dirty="0" smtClean="0"/>
              <a:t> </a:t>
            </a:r>
            <a:r>
              <a:rPr lang="en-US" altLang="zh-CN" dirty="0" smtClean="0"/>
              <a:t>usually</a:t>
            </a:r>
            <a:r>
              <a:rPr lang="zh-CN" altLang="en-US" dirty="0" smtClean="0"/>
              <a:t> </a:t>
            </a:r>
            <a:r>
              <a:rPr lang="en-US" altLang="zh-CN" dirty="0" smtClean="0"/>
              <a:t>limited</a:t>
            </a:r>
            <a:r>
              <a:rPr lang="en-US" altLang="zh-CN" dirty="0" smtClean="0"/>
              <a:t>.</a:t>
            </a:r>
            <a:r>
              <a:rPr lang="zh-CN" altLang="en-US" dirty="0" smtClean="0"/>
              <a:t>  </a:t>
            </a:r>
            <a:endParaRPr lang="en-US" altLang="zh-CN" dirty="0" smtClean="0"/>
          </a:p>
        </p:txBody>
      </p:sp>
      <p:sp>
        <p:nvSpPr>
          <p:cNvPr id="4" name="灯片编号占位符 3"/>
          <p:cNvSpPr>
            <a:spLocks noGrp="1"/>
          </p:cNvSpPr>
          <p:nvPr>
            <p:ph type="sldNum" sz="quarter" idx="10"/>
          </p:nvPr>
        </p:nvSpPr>
        <p:spPr/>
        <p:txBody>
          <a:bodyPr/>
          <a:lstStyle/>
          <a:p>
            <a:fld id="{9E9C2D57-B1AC-4DE6-A467-3BC08B27B425}" type="slidenum">
              <a:rPr lang="zh-CN" altLang="en-US" smtClean="0"/>
              <a:t>8</a:t>
            </a:fld>
            <a:endParaRPr lang="zh-CN" altLang="en-US"/>
          </a:p>
        </p:txBody>
      </p:sp>
    </p:spTree>
    <p:extLst>
      <p:ext uri="{BB962C8B-B14F-4D97-AF65-F5344CB8AC3E}">
        <p14:creationId xmlns:p14="http://schemas.microsoft.com/office/powerpoint/2010/main" val="1362897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smtClean="0"/>
              <a:t>■</a:t>
            </a:r>
            <a:r>
              <a:rPr lang="en-US" altLang="zh-CN" sz="1200" dirty="0" smtClean="0"/>
              <a:t>The second characteristic</a:t>
            </a:r>
            <a:r>
              <a:rPr lang="en-US" altLang="zh-CN" sz="1200" baseline="0" dirty="0" smtClean="0"/>
              <a:t> is synchronicity. </a:t>
            </a:r>
          </a:p>
          <a:p>
            <a:r>
              <a:rPr lang="zh-CN" altLang="en-US" sz="1200" dirty="0" smtClean="0"/>
              <a:t>■</a:t>
            </a:r>
            <a:r>
              <a:rPr lang="en-US" altLang="zh-CN" sz="1200" baseline="0" dirty="0" smtClean="0"/>
              <a:t>Its first part is target synchronicity. Since crowd fraud starts from malicious crowdsourcing platforms, these surfers can usually be grouped into coalition. Workers on the same platform tend to accomplish similar tasks published on this platform, so they are likely to attack a common set of advertisers</a:t>
            </a:r>
            <a:r>
              <a:rPr lang="zh-CN" altLang="zh-CN" sz="1200" baseline="0" dirty="0" smtClean="0"/>
              <a:t>.</a:t>
            </a:r>
            <a:endParaRPr lang="en-US" altLang="zh-CN" sz="12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t>■</a:t>
            </a:r>
            <a:r>
              <a:rPr lang="en-US" altLang="zh-CN" sz="1200" baseline="0" dirty="0" smtClean="0"/>
              <a:t>The second is the temporal synchronicity. which </a:t>
            </a:r>
            <a:r>
              <a:rPr lang="en-US" altLang="zh-CN" sz="1200" b="0" baseline="0" dirty="0" smtClean="0"/>
              <a:t>means that </a:t>
            </a:r>
            <a:r>
              <a:rPr lang="en-US" altLang="zh-CN" sz="1200" b="0" dirty="0" smtClean="0"/>
              <a:t>most clicks toward an advertiser happen within </a:t>
            </a:r>
            <a:r>
              <a:rPr lang="en-US" altLang="zh-CN" sz="1200" b="0" dirty="0" smtClean="0">
                <a:solidFill>
                  <a:srgbClr val="0070C0"/>
                </a:solidFill>
              </a:rPr>
              <a:t>common short time period</a:t>
            </a:r>
            <a:r>
              <a:rPr lang="en-US" altLang="zh-CN" sz="1200" b="0" baseline="0" dirty="0" smtClean="0"/>
              <a:t>. </a:t>
            </a:r>
            <a:r>
              <a:rPr lang="en-US" altLang="zh-CN" sz="1200" baseline="0" dirty="0" smtClean="0"/>
              <a:t>We </a:t>
            </a:r>
            <a:r>
              <a:rPr lang="en-US" altLang="zh-CN" sz="1200" baseline="0" dirty="0" smtClean="0"/>
              <a:t>think the busy time period may be related to the task's publishing time on the malicious crowdsourcing platform. </a:t>
            </a:r>
            <a:endParaRPr lang="zh-CN" altLang="en-US" sz="1200" dirty="0"/>
          </a:p>
        </p:txBody>
      </p:sp>
      <p:sp>
        <p:nvSpPr>
          <p:cNvPr id="4" name="灯片编号占位符 3"/>
          <p:cNvSpPr>
            <a:spLocks noGrp="1"/>
          </p:cNvSpPr>
          <p:nvPr>
            <p:ph type="sldNum" sz="quarter" idx="10"/>
          </p:nvPr>
        </p:nvSpPr>
        <p:spPr/>
        <p:txBody>
          <a:bodyPr/>
          <a:lstStyle/>
          <a:p>
            <a:fld id="{9E9C2D57-B1AC-4DE6-A467-3BC08B27B425}" type="slidenum">
              <a:rPr lang="zh-CN" altLang="en-US" smtClean="0"/>
              <a:t>9</a:t>
            </a:fld>
            <a:endParaRPr lang="zh-CN" altLang="en-US"/>
          </a:p>
        </p:txBody>
      </p:sp>
    </p:spTree>
    <p:extLst>
      <p:ext uri="{BB962C8B-B14F-4D97-AF65-F5344CB8AC3E}">
        <p14:creationId xmlns:p14="http://schemas.microsoft.com/office/powerpoint/2010/main" val="4019197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ltLang="zh-CN"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en-US" dirty="0"/>
          </a:p>
        </p:txBody>
      </p:sp>
      <p:sp>
        <p:nvSpPr>
          <p:cNvPr id="4" name="Date Placeholder 3"/>
          <p:cNvSpPr>
            <a:spLocks noGrp="1"/>
          </p:cNvSpPr>
          <p:nvPr>
            <p:ph type="dt" sz="half" idx="10"/>
          </p:nvPr>
        </p:nvSpPr>
        <p:spPr/>
        <p:txBody>
          <a:bodyPr/>
          <a:lstStyle/>
          <a:p>
            <a:fld id="{5A46C3F9-AB86-4EBA-A0DD-AD7EC96C359B}" type="datetime1">
              <a:rPr lang="zh-CN" altLang="en-US" smtClean="0"/>
              <a:t>15/5/22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BCB084-3EF2-4D1D-99D9-11CDC8C8B05F}" type="slidenum">
              <a:rPr lang="zh-CN" altLang="en-US" smtClean="0"/>
              <a:t>‹#›</a:t>
            </a:fld>
            <a:endParaRPr lang="zh-CN" altLang="en-US"/>
          </a:p>
        </p:txBody>
      </p:sp>
    </p:spTree>
    <p:extLst>
      <p:ext uri="{BB962C8B-B14F-4D97-AF65-F5344CB8AC3E}">
        <p14:creationId xmlns:p14="http://schemas.microsoft.com/office/powerpoint/2010/main" val="4273933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Date Placeholder 3"/>
          <p:cNvSpPr>
            <a:spLocks noGrp="1"/>
          </p:cNvSpPr>
          <p:nvPr>
            <p:ph type="dt" sz="half" idx="10"/>
          </p:nvPr>
        </p:nvSpPr>
        <p:spPr/>
        <p:txBody>
          <a:bodyPr/>
          <a:lstStyle/>
          <a:p>
            <a:fld id="{4EFE8A97-C996-48A8-8076-B52764F2A5E3}" type="datetime1">
              <a:rPr lang="zh-CN" altLang="en-US" smtClean="0"/>
              <a:t>15/5/22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BCB084-3EF2-4D1D-99D9-11CDC8C8B05F}" type="slidenum">
              <a:rPr lang="zh-CN" altLang="en-US" smtClean="0"/>
              <a:t>‹#›</a:t>
            </a:fld>
            <a:endParaRPr lang="zh-CN" altLang="en-US"/>
          </a:p>
        </p:txBody>
      </p:sp>
    </p:spTree>
    <p:extLst>
      <p:ext uri="{BB962C8B-B14F-4D97-AF65-F5344CB8AC3E}">
        <p14:creationId xmlns:p14="http://schemas.microsoft.com/office/powerpoint/2010/main" val="3827559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ltLang="zh-CN"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Date Placeholder 3"/>
          <p:cNvSpPr>
            <a:spLocks noGrp="1"/>
          </p:cNvSpPr>
          <p:nvPr>
            <p:ph type="dt" sz="half" idx="10"/>
          </p:nvPr>
        </p:nvSpPr>
        <p:spPr/>
        <p:txBody>
          <a:bodyPr/>
          <a:lstStyle/>
          <a:p>
            <a:fld id="{8730E15C-8D31-4737-933E-6E2494886168}" type="datetime1">
              <a:rPr lang="zh-CN" altLang="en-US" smtClean="0"/>
              <a:t>15/5/22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BCB084-3EF2-4D1D-99D9-11CDC8C8B05F}" type="slidenum">
              <a:rPr lang="zh-CN" altLang="en-US" smtClean="0"/>
              <a:t>‹#›</a:t>
            </a:fld>
            <a:endParaRPr lang="zh-CN" altLang="en-US"/>
          </a:p>
        </p:txBody>
      </p:sp>
    </p:spTree>
    <p:extLst>
      <p:ext uri="{BB962C8B-B14F-4D97-AF65-F5344CB8AC3E}">
        <p14:creationId xmlns:p14="http://schemas.microsoft.com/office/powerpoint/2010/main" val="387762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dirty="0"/>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Date Placeholder 3"/>
          <p:cNvSpPr>
            <a:spLocks noGrp="1"/>
          </p:cNvSpPr>
          <p:nvPr>
            <p:ph type="dt" sz="half" idx="10"/>
          </p:nvPr>
        </p:nvSpPr>
        <p:spPr/>
        <p:txBody>
          <a:bodyPr/>
          <a:lstStyle/>
          <a:p>
            <a:fld id="{88EBD615-98D5-4AAD-9608-D740C64F885E}" type="datetime1">
              <a:rPr lang="zh-CN" altLang="en-US" smtClean="0"/>
              <a:t>15/5/22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BCB084-3EF2-4D1D-99D9-11CDC8C8B05F}" type="slidenum">
              <a:rPr lang="zh-CN" altLang="en-US" smtClean="0"/>
              <a:t>‹#›</a:t>
            </a:fld>
            <a:endParaRPr lang="zh-CN" altLang="en-US"/>
          </a:p>
        </p:txBody>
      </p:sp>
    </p:spTree>
    <p:extLst>
      <p:ext uri="{BB962C8B-B14F-4D97-AF65-F5344CB8AC3E}">
        <p14:creationId xmlns:p14="http://schemas.microsoft.com/office/powerpoint/2010/main" val="3295473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ltLang="zh-CN"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D3CCB697-F9C7-4740-8079-A4E23D8BA897}" type="datetime1">
              <a:rPr lang="zh-CN" altLang="en-US" smtClean="0"/>
              <a:t>15/5/22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BCB084-3EF2-4D1D-99D9-11CDC8C8B05F}" type="slidenum">
              <a:rPr lang="zh-CN" altLang="en-US" smtClean="0"/>
              <a:t>‹#›</a:t>
            </a:fld>
            <a:endParaRPr lang="zh-CN" altLang="en-US"/>
          </a:p>
        </p:txBody>
      </p:sp>
    </p:spTree>
    <p:extLst>
      <p:ext uri="{BB962C8B-B14F-4D97-AF65-F5344CB8AC3E}">
        <p14:creationId xmlns:p14="http://schemas.microsoft.com/office/powerpoint/2010/main" val="2019037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5" name="Date Placeholder 4"/>
          <p:cNvSpPr>
            <a:spLocks noGrp="1"/>
          </p:cNvSpPr>
          <p:nvPr>
            <p:ph type="dt" sz="half" idx="10"/>
          </p:nvPr>
        </p:nvSpPr>
        <p:spPr/>
        <p:txBody>
          <a:bodyPr/>
          <a:lstStyle/>
          <a:p>
            <a:fld id="{E604CB8B-C960-4712-BE15-0A71DA38AA24}" type="datetime1">
              <a:rPr lang="zh-CN" altLang="en-US" smtClean="0"/>
              <a:t>15/5/22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6BCB084-3EF2-4D1D-99D9-11CDC8C8B05F}" type="slidenum">
              <a:rPr lang="zh-CN" altLang="en-US" smtClean="0"/>
              <a:t>‹#›</a:t>
            </a:fld>
            <a:endParaRPr lang="zh-CN" altLang="en-US"/>
          </a:p>
        </p:txBody>
      </p:sp>
    </p:spTree>
    <p:extLst>
      <p:ext uri="{BB962C8B-B14F-4D97-AF65-F5344CB8AC3E}">
        <p14:creationId xmlns:p14="http://schemas.microsoft.com/office/powerpoint/2010/main" val="3829239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7" name="Date Placeholder 6"/>
          <p:cNvSpPr>
            <a:spLocks noGrp="1"/>
          </p:cNvSpPr>
          <p:nvPr>
            <p:ph type="dt" sz="half" idx="10"/>
          </p:nvPr>
        </p:nvSpPr>
        <p:spPr/>
        <p:txBody>
          <a:bodyPr/>
          <a:lstStyle/>
          <a:p>
            <a:fld id="{9A0324BE-3F52-40C8-85E2-DF274585F115}" type="datetime1">
              <a:rPr lang="zh-CN" altLang="en-US" smtClean="0"/>
              <a:t>15/5/22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6BCB084-3EF2-4D1D-99D9-11CDC8C8B05F}" type="slidenum">
              <a:rPr lang="zh-CN" altLang="en-US" smtClean="0"/>
              <a:t>‹#›</a:t>
            </a:fld>
            <a:endParaRPr lang="zh-CN" altLang="en-US"/>
          </a:p>
        </p:txBody>
      </p:sp>
    </p:spTree>
    <p:extLst>
      <p:ext uri="{BB962C8B-B14F-4D97-AF65-F5344CB8AC3E}">
        <p14:creationId xmlns:p14="http://schemas.microsoft.com/office/powerpoint/2010/main" val="3550395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lstStyle/>
          <a:p>
            <a:fld id="{1481E356-118C-4FAF-B89E-4795F60A2439}" type="datetime1">
              <a:rPr lang="zh-CN" altLang="en-US" smtClean="0"/>
              <a:t>15/5/22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6BCB084-3EF2-4D1D-99D9-11CDC8C8B05F}" type="slidenum">
              <a:rPr lang="zh-CN" altLang="en-US" smtClean="0"/>
              <a:t>‹#›</a:t>
            </a:fld>
            <a:endParaRPr lang="zh-CN" altLang="en-US"/>
          </a:p>
        </p:txBody>
      </p:sp>
    </p:spTree>
    <p:extLst>
      <p:ext uri="{BB962C8B-B14F-4D97-AF65-F5344CB8AC3E}">
        <p14:creationId xmlns:p14="http://schemas.microsoft.com/office/powerpoint/2010/main" val="3243787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CCE87-C41C-4170-A4C5-3F96BA4F6476}" type="datetime1">
              <a:rPr lang="zh-CN" altLang="en-US" smtClean="0"/>
              <a:t>15/5/22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6BCB084-3EF2-4D1D-99D9-11CDC8C8B05F}" type="slidenum">
              <a:rPr lang="zh-CN" altLang="en-US" smtClean="0"/>
              <a:t>‹#›</a:t>
            </a:fld>
            <a:endParaRPr lang="zh-CN" altLang="en-US"/>
          </a:p>
        </p:txBody>
      </p:sp>
    </p:spTree>
    <p:extLst>
      <p:ext uri="{BB962C8B-B14F-4D97-AF65-F5344CB8AC3E}">
        <p14:creationId xmlns:p14="http://schemas.microsoft.com/office/powerpoint/2010/main" val="1507013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C21F03C6-4C39-4328-859B-9B69905022A2}" type="datetime1">
              <a:rPr lang="zh-CN" altLang="en-US" smtClean="0"/>
              <a:t>15/5/22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6BCB084-3EF2-4D1D-99D9-11CDC8C8B05F}" type="slidenum">
              <a:rPr lang="zh-CN" altLang="en-US" smtClean="0"/>
              <a:t>‹#›</a:t>
            </a:fld>
            <a:endParaRPr lang="zh-CN" altLang="en-US"/>
          </a:p>
        </p:txBody>
      </p:sp>
    </p:spTree>
    <p:extLst>
      <p:ext uri="{BB962C8B-B14F-4D97-AF65-F5344CB8AC3E}">
        <p14:creationId xmlns:p14="http://schemas.microsoft.com/office/powerpoint/2010/main" val="4239706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A2724F-12FD-4605-837A-92004816FF5C}" type="datetime1">
              <a:rPr lang="zh-CN" altLang="en-US" smtClean="0"/>
              <a:t>15/5/22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6BCB084-3EF2-4D1D-99D9-11CDC8C8B05F}" type="slidenum">
              <a:rPr lang="zh-CN" altLang="en-US" smtClean="0"/>
              <a:t>‹#›</a:t>
            </a:fld>
            <a:endParaRPr lang="zh-CN" altLang="en-US"/>
          </a:p>
        </p:txBody>
      </p:sp>
    </p:spTree>
    <p:extLst>
      <p:ext uri="{BB962C8B-B14F-4D97-AF65-F5344CB8AC3E}">
        <p14:creationId xmlns:p14="http://schemas.microsoft.com/office/powerpoint/2010/main" val="4746387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464682-AFF8-4DCF-BADF-7C80DE83B8F4}" type="datetime1">
              <a:rPr lang="zh-CN" altLang="en-US" smtClean="0"/>
              <a:t>15/5/22</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BCB084-3EF2-4D1D-99D9-11CDC8C8B05F}" type="slidenum">
              <a:rPr lang="zh-CN" altLang="en-US" smtClean="0"/>
              <a:t>‹#›</a:t>
            </a:fld>
            <a:endParaRPr lang="zh-CN" altLang="en-US"/>
          </a:p>
        </p:txBody>
      </p:sp>
    </p:spTree>
    <p:extLst>
      <p:ext uri="{BB962C8B-B14F-4D97-AF65-F5344CB8AC3E}">
        <p14:creationId xmlns:p14="http://schemas.microsoft.com/office/powerpoint/2010/main" val="410174469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dirty="0" smtClean="0"/>
              <a:t>Crowd Fraud Detection in Internet Advertising</a:t>
            </a:r>
            <a:endParaRPr lang="zh-CN" altLang="en-US" dirty="0"/>
          </a:p>
        </p:txBody>
      </p:sp>
      <p:sp>
        <p:nvSpPr>
          <p:cNvPr id="3" name="Subtitle 2"/>
          <p:cNvSpPr>
            <a:spLocks noGrp="1"/>
          </p:cNvSpPr>
          <p:nvPr>
            <p:ph type="subTitle" idx="1"/>
          </p:nvPr>
        </p:nvSpPr>
        <p:spPr>
          <a:xfrm>
            <a:off x="635031" y="3602038"/>
            <a:ext cx="8043721" cy="1655762"/>
          </a:xfrm>
        </p:spPr>
        <p:txBody>
          <a:bodyPr/>
          <a:lstStyle/>
          <a:p>
            <a:r>
              <a:rPr lang="en-US" altLang="zh-CN" b="1" dirty="0" smtClean="0"/>
              <a:t>Tian</a:t>
            </a:r>
            <a:r>
              <a:rPr lang="zh-CN" altLang="en-US" b="1" dirty="0" smtClean="0"/>
              <a:t> </a:t>
            </a:r>
            <a:r>
              <a:rPr lang="en-US" altLang="zh-CN" b="1" dirty="0" smtClean="0"/>
              <a:t>Tian</a:t>
            </a:r>
            <a:r>
              <a:rPr lang="en-US" altLang="zh-CN" b="1" baseline="30000" dirty="0" smtClean="0"/>
              <a:t>1</a:t>
            </a:r>
            <a:r>
              <a:rPr lang="zh-CN" altLang="en-US" b="1" dirty="0" smtClean="0"/>
              <a:t>  </a:t>
            </a:r>
            <a:r>
              <a:rPr lang="en-US" altLang="zh-CN" dirty="0" smtClean="0"/>
              <a:t>Jun</a:t>
            </a:r>
            <a:r>
              <a:rPr lang="zh-CN" altLang="en-US" dirty="0" smtClean="0"/>
              <a:t> </a:t>
            </a:r>
            <a:r>
              <a:rPr lang="en-US" altLang="zh-CN" dirty="0" smtClean="0"/>
              <a:t>Zhu</a:t>
            </a:r>
            <a:r>
              <a:rPr lang="en-US" altLang="zh-CN" b="1" baseline="30000" dirty="0"/>
              <a:t>1</a:t>
            </a:r>
            <a:r>
              <a:rPr lang="zh-CN" altLang="en-US" dirty="0" smtClean="0"/>
              <a:t> </a:t>
            </a:r>
            <a:r>
              <a:rPr lang="zh-CN" altLang="zh-CN" dirty="0"/>
              <a:t> </a:t>
            </a:r>
            <a:r>
              <a:rPr lang="en-US" altLang="zh-CN" dirty="0" smtClean="0"/>
              <a:t>Fen</a:t>
            </a:r>
            <a:r>
              <a:rPr lang="zh-CN" altLang="en-US" dirty="0" smtClean="0"/>
              <a:t> </a:t>
            </a:r>
            <a:r>
              <a:rPr lang="en-US" altLang="zh-CN" dirty="0" smtClean="0"/>
              <a:t>Xia</a:t>
            </a:r>
            <a:r>
              <a:rPr lang="zh-CN" altLang="zh-CN" b="1" baseline="30000" dirty="0" smtClean="0"/>
              <a:t>2</a:t>
            </a:r>
            <a:r>
              <a:rPr lang="zh-CN" altLang="en-US" dirty="0" smtClean="0"/>
              <a:t>  </a:t>
            </a:r>
            <a:r>
              <a:rPr lang="en-US" altLang="zh-CN" dirty="0" err="1" smtClean="0"/>
              <a:t>Xin</a:t>
            </a:r>
            <a:r>
              <a:rPr lang="zh-CN" altLang="en-US" dirty="0" smtClean="0"/>
              <a:t> </a:t>
            </a:r>
            <a:r>
              <a:rPr lang="en-US" altLang="zh-CN" dirty="0" err="1" smtClean="0"/>
              <a:t>Zhuang</a:t>
            </a:r>
            <a:r>
              <a:rPr lang="zh-CN" altLang="zh-CN" b="1" baseline="30000" dirty="0"/>
              <a:t>2</a:t>
            </a:r>
            <a:r>
              <a:rPr lang="zh-CN" altLang="en-US" dirty="0" smtClean="0"/>
              <a:t>  </a:t>
            </a:r>
            <a:r>
              <a:rPr lang="en-US" altLang="zh-CN" dirty="0" smtClean="0"/>
              <a:t>Tong</a:t>
            </a:r>
            <a:r>
              <a:rPr lang="zh-CN" altLang="en-US" dirty="0" smtClean="0"/>
              <a:t> </a:t>
            </a:r>
            <a:r>
              <a:rPr lang="en-US" altLang="zh-CN" dirty="0" smtClean="0"/>
              <a:t>Zhang</a:t>
            </a:r>
            <a:r>
              <a:rPr lang="zh-CN" altLang="zh-CN" b="1" baseline="30000" dirty="0" smtClean="0"/>
              <a:t>2</a:t>
            </a:r>
            <a:endParaRPr lang="en-US" altLang="zh-CN" b="1" baseline="30000" dirty="0" smtClean="0"/>
          </a:p>
          <a:p>
            <a:r>
              <a:rPr lang="en-US" altLang="zh-CN" dirty="0" smtClean="0"/>
              <a:t>Tsinghua</a:t>
            </a:r>
            <a:r>
              <a:rPr lang="zh-CN" altLang="en-US" dirty="0" smtClean="0"/>
              <a:t> </a:t>
            </a:r>
            <a:r>
              <a:rPr lang="en-US" altLang="zh-CN" dirty="0" smtClean="0"/>
              <a:t>University</a:t>
            </a:r>
            <a:r>
              <a:rPr lang="en-US" altLang="zh-CN" b="1" baseline="30000" dirty="0"/>
              <a:t>1</a:t>
            </a:r>
            <a:r>
              <a:rPr lang="zh-CN" altLang="en-US" dirty="0" smtClean="0"/>
              <a:t>                 </a:t>
            </a:r>
            <a:r>
              <a:rPr lang="en-US" altLang="zh-CN" dirty="0" err="1" smtClean="0"/>
              <a:t>Baidu</a:t>
            </a:r>
            <a:r>
              <a:rPr lang="zh-CN" altLang="en-US" dirty="0" smtClean="0"/>
              <a:t> </a:t>
            </a:r>
            <a:r>
              <a:rPr lang="en-US" altLang="zh-CN" dirty="0" smtClean="0"/>
              <a:t>Inc.</a:t>
            </a:r>
            <a:r>
              <a:rPr lang="zh-CN" altLang="zh-CN" b="1" baseline="30000" dirty="0" smtClean="0"/>
              <a:t>2</a:t>
            </a:r>
            <a:endParaRPr lang="en-US" altLang="zh-CN" b="1" baseline="30000" dirty="0" smtClean="0"/>
          </a:p>
          <a:p>
            <a:endParaRPr lang="en-US" altLang="zh-CN" b="1" baseline="30000" dirty="0"/>
          </a:p>
          <a:p>
            <a:endParaRPr lang="en-US" altLang="zh-CN" dirty="0"/>
          </a:p>
        </p:txBody>
      </p:sp>
      <p:sp>
        <p:nvSpPr>
          <p:cNvPr id="4" name="灯片编号占位符 3"/>
          <p:cNvSpPr>
            <a:spLocks noGrp="1"/>
          </p:cNvSpPr>
          <p:nvPr>
            <p:ph type="sldNum" sz="quarter" idx="12"/>
          </p:nvPr>
        </p:nvSpPr>
        <p:spPr/>
        <p:txBody>
          <a:bodyPr/>
          <a:lstStyle/>
          <a:p>
            <a:fld id="{A6BCB084-3EF2-4D1D-99D9-11CDC8C8B05F}" type="slidenum">
              <a:rPr lang="zh-CN" altLang="en-US" smtClean="0"/>
              <a:t>1</a:t>
            </a:fld>
            <a:endParaRPr lang="zh-CN" altLang="en-US"/>
          </a:p>
        </p:txBody>
      </p:sp>
      <p:pic>
        <p:nvPicPr>
          <p:cNvPr id="6" name="图片 5"/>
          <p:cNvPicPr>
            <a:picLocks noChangeAspect="1"/>
          </p:cNvPicPr>
          <p:nvPr/>
        </p:nvPicPr>
        <p:blipFill>
          <a:blip r:embed="rId3">
            <a:extLst>
              <a:ext uri="{BEBA8EAE-BF5A-486C-A8C5-ECC9F3942E4B}">
                <a14:imgProps xmlns:a14="http://schemas.microsoft.com/office/drawing/2010/main">
                  <a14:imgLayer r:embed="rId4">
                    <a14:imgEffect>
                      <a14:backgroundRemoval t="9322" b="92373" l="9420" r="89855"/>
                    </a14:imgEffect>
                  </a14:imgLayer>
                </a14:imgProps>
              </a:ext>
            </a:extLst>
          </a:blip>
          <a:stretch>
            <a:fillRect/>
          </a:stretch>
        </p:blipFill>
        <p:spPr>
          <a:xfrm>
            <a:off x="5794180" y="5592239"/>
            <a:ext cx="1480297" cy="1265761"/>
          </a:xfrm>
          <a:prstGeom prst="rect">
            <a:avLst/>
          </a:prstGeom>
        </p:spPr>
      </p:pic>
      <p:pic>
        <p:nvPicPr>
          <p:cNvPr id="7" name="图片 6"/>
          <p:cNvPicPr>
            <a:picLocks noChangeAspect="1"/>
          </p:cNvPicPr>
          <p:nvPr/>
        </p:nvPicPr>
        <p:blipFill>
          <a:blip r:embed="rId5"/>
          <a:stretch>
            <a:fillRect/>
          </a:stretch>
        </p:blipFill>
        <p:spPr>
          <a:xfrm>
            <a:off x="7280044" y="5940134"/>
            <a:ext cx="1485900" cy="482600"/>
          </a:xfrm>
          <a:prstGeom prst="rect">
            <a:avLst/>
          </a:prstGeom>
        </p:spPr>
      </p:pic>
      <p:pic>
        <p:nvPicPr>
          <p:cNvPr id="8" name="图片 7"/>
          <p:cNvPicPr>
            <a:picLocks noChangeAspect="1"/>
          </p:cNvPicPr>
          <p:nvPr/>
        </p:nvPicPr>
        <p:blipFill>
          <a:blip r:embed="rId6"/>
          <a:stretch>
            <a:fillRect/>
          </a:stretch>
        </p:blipFill>
        <p:spPr>
          <a:xfrm>
            <a:off x="-909169" y="0"/>
            <a:ext cx="9144000" cy="1127760"/>
          </a:xfrm>
          <a:prstGeom prst="rect">
            <a:avLst/>
          </a:prstGeom>
        </p:spPr>
      </p:pic>
    </p:spTree>
    <p:extLst>
      <p:ext uri="{BB962C8B-B14F-4D97-AF65-F5344CB8AC3E}">
        <p14:creationId xmlns:p14="http://schemas.microsoft.com/office/powerpoint/2010/main" val="2365367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smtClean="0"/>
              <a:t>Dispersivity</a:t>
            </a:r>
            <a:endParaRPr lang="zh-CN" altLang="en-US" dirty="0"/>
          </a:p>
        </p:txBody>
      </p:sp>
      <p:sp>
        <p:nvSpPr>
          <p:cNvPr id="3" name="Content Placeholder 2"/>
          <p:cNvSpPr>
            <a:spLocks noGrp="1"/>
          </p:cNvSpPr>
          <p:nvPr>
            <p:ph idx="1"/>
          </p:nvPr>
        </p:nvSpPr>
        <p:spPr/>
        <p:txBody>
          <a:bodyPr/>
          <a:lstStyle/>
          <a:p>
            <a:r>
              <a:rPr lang="en-US" altLang="zh-CN" dirty="0" smtClean="0"/>
              <a:t>Crowd fraud surfers </a:t>
            </a:r>
            <a:r>
              <a:rPr lang="en-US" altLang="zh-CN" dirty="0"/>
              <a:t>may </a:t>
            </a:r>
            <a:r>
              <a:rPr lang="en-US" altLang="zh-CN" dirty="0" smtClean="0"/>
              <a:t>search </a:t>
            </a:r>
            <a:r>
              <a:rPr lang="en-US" altLang="zh-CN" sz="3200" b="1"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unrelated queries</a:t>
            </a:r>
            <a:endParaRPr lang="zh-CN" altLang="en-US" b="1"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 name="文本框 3"/>
          <p:cNvSpPr txBox="1"/>
          <p:nvPr/>
        </p:nvSpPr>
        <p:spPr>
          <a:xfrm>
            <a:off x="628650" y="2900363"/>
            <a:ext cx="788670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2800" dirty="0" smtClean="0"/>
              <a:t>Normal:</a:t>
            </a:r>
          </a:p>
          <a:p>
            <a:r>
              <a:rPr lang="en-US" altLang="zh-CN" sz="2800" dirty="0" smtClean="0"/>
              <a:t>    </a:t>
            </a:r>
            <a:r>
              <a:rPr lang="en-US" altLang="zh-CN" sz="3200" b="1" dirty="0" smtClean="0">
                <a:solidFill>
                  <a:schemeClr val="accent4">
                    <a:lumMod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Eye </a:t>
            </a:r>
            <a:r>
              <a:rPr lang="en-US" altLang="zh-CN" sz="3200" b="1" dirty="0">
                <a:solidFill>
                  <a:schemeClr val="accent4">
                    <a:lumMod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cream, </a:t>
            </a:r>
            <a:r>
              <a:rPr lang="en-US" altLang="zh-CN" sz="3200" b="1" dirty="0" smtClean="0">
                <a:solidFill>
                  <a:schemeClr val="accent4">
                    <a:lumMod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Cleansing </a:t>
            </a:r>
            <a:r>
              <a:rPr lang="en-US" altLang="zh-CN" sz="3200" b="1" dirty="0">
                <a:solidFill>
                  <a:schemeClr val="accent4">
                    <a:lumMod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milk, </a:t>
            </a:r>
            <a:r>
              <a:rPr lang="en-US" altLang="zh-CN" sz="3200" b="1" dirty="0" smtClean="0">
                <a:solidFill>
                  <a:schemeClr val="accent4">
                    <a:lumMod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Skin </a:t>
            </a:r>
            <a:r>
              <a:rPr lang="en-US" altLang="zh-CN" sz="3200" b="1" dirty="0">
                <a:solidFill>
                  <a:schemeClr val="accent4">
                    <a:lumMod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care</a:t>
            </a:r>
          </a:p>
        </p:txBody>
      </p:sp>
      <p:sp>
        <p:nvSpPr>
          <p:cNvPr id="5" name="文本框 4"/>
          <p:cNvSpPr txBox="1"/>
          <p:nvPr/>
        </p:nvSpPr>
        <p:spPr>
          <a:xfrm>
            <a:off x="628650" y="4815682"/>
            <a:ext cx="7886700"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sz="2800" dirty="0" smtClean="0"/>
              <a:t>Crowd Fraud:</a:t>
            </a:r>
          </a:p>
          <a:p>
            <a:r>
              <a:rPr lang="en-US" altLang="zh-CN" sz="2800" dirty="0" smtClean="0"/>
              <a:t>    </a:t>
            </a:r>
            <a:r>
              <a:rPr lang="en-US" altLang="zh-CN" sz="3200" b="1" dirty="0" smtClean="0">
                <a:solidFill>
                  <a:schemeClr val="accent2">
                    <a:lumMod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Beach </a:t>
            </a:r>
            <a:r>
              <a:rPr lang="en-US" altLang="zh-CN" sz="3200" b="1" dirty="0">
                <a:solidFill>
                  <a:schemeClr val="accent2">
                    <a:lumMod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BBQ, </a:t>
            </a:r>
            <a:r>
              <a:rPr lang="en-US" altLang="zh-CN" sz="3200" b="1" dirty="0" smtClean="0">
                <a:solidFill>
                  <a:srgbClr val="7030A0"/>
                </a:solidFill>
                <a:latin typeface="Arial Unicode MS" panose="020B0604020202020204" pitchFamily="34" charset="-122"/>
                <a:ea typeface="Arial Unicode MS" panose="020B0604020202020204" pitchFamily="34" charset="-122"/>
                <a:cs typeface="Arial Unicode MS" panose="020B0604020202020204" pitchFamily="34" charset="-122"/>
              </a:rPr>
              <a:t>Hospital</a:t>
            </a:r>
            <a:r>
              <a:rPr lang="en-US" altLang="zh-CN" sz="3200" b="1" dirty="0" smtClean="0">
                <a:solidFill>
                  <a:schemeClr val="accent2">
                    <a:lumMod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sz="3200" b="1" dirty="0">
                <a:solidFill>
                  <a:schemeClr val="accent2">
                    <a:lumMod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3200" b="1" dirty="0" smtClean="0">
                <a:solidFill>
                  <a:srgbClr val="00B0F0"/>
                </a:solidFill>
                <a:latin typeface="Arial Unicode MS" panose="020B0604020202020204" pitchFamily="34" charset="-122"/>
                <a:ea typeface="Arial Unicode MS" panose="020B0604020202020204" pitchFamily="34" charset="-122"/>
                <a:cs typeface="Arial Unicode MS" panose="020B0604020202020204" pitchFamily="34" charset="-122"/>
              </a:rPr>
              <a:t>Royal </a:t>
            </a:r>
            <a:r>
              <a:rPr lang="en-US" altLang="zh-CN" sz="3200" b="1" dirty="0">
                <a:solidFill>
                  <a:srgbClr val="00B0F0"/>
                </a:solidFill>
                <a:latin typeface="Arial Unicode MS" panose="020B0604020202020204" pitchFamily="34" charset="-122"/>
                <a:ea typeface="Arial Unicode MS" panose="020B0604020202020204" pitchFamily="34" charset="-122"/>
                <a:cs typeface="Arial Unicode MS" panose="020B0604020202020204" pitchFamily="34" charset="-122"/>
              </a:rPr>
              <a:t>jelly</a:t>
            </a:r>
          </a:p>
        </p:txBody>
      </p:sp>
      <p:sp>
        <p:nvSpPr>
          <p:cNvPr id="6" name="文本框 5"/>
          <p:cNvSpPr txBox="1"/>
          <p:nvPr/>
        </p:nvSpPr>
        <p:spPr>
          <a:xfrm>
            <a:off x="4338068" y="2946529"/>
            <a:ext cx="3132589" cy="461665"/>
          </a:xfrm>
          <a:prstGeom prst="rect">
            <a:avLst/>
          </a:prstGeom>
          <a:noFill/>
        </p:spPr>
        <p:txBody>
          <a:bodyPr wrap="none" rtlCol="0">
            <a:spAutoFit/>
          </a:bodyPr>
          <a:lstStyle/>
          <a:p>
            <a:r>
              <a:rPr lang="en-US" altLang="zh-CN" sz="2400" b="1" dirty="0" smtClean="0"/>
              <a:t>Same Business Domain</a:t>
            </a:r>
            <a:endParaRPr lang="zh-CN" altLang="en-US" sz="2400" b="1" dirty="0"/>
          </a:p>
        </p:txBody>
      </p:sp>
      <p:sp>
        <p:nvSpPr>
          <p:cNvPr id="7" name="文本框 6"/>
          <p:cNvSpPr txBox="1"/>
          <p:nvPr/>
        </p:nvSpPr>
        <p:spPr>
          <a:xfrm>
            <a:off x="4117109" y="4861848"/>
            <a:ext cx="3574505" cy="461665"/>
          </a:xfrm>
          <a:prstGeom prst="rect">
            <a:avLst/>
          </a:prstGeom>
          <a:noFill/>
        </p:spPr>
        <p:txBody>
          <a:bodyPr wrap="none" rtlCol="0">
            <a:spAutoFit/>
          </a:bodyPr>
          <a:lstStyle/>
          <a:p>
            <a:r>
              <a:rPr lang="en-US" altLang="zh-CN" sz="2400" b="1" dirty="0" smtClean="0">
                <a:solidFill>
                  <a:srgbClr val="FF0000"/>
                </a:solidFill>
              </a:rPr>
              <a:t>Different</a:t>
            </a:r>
            <a:r>
              <a:rPr lang="en-US" altLang="zh-CN" sz="2400" b="1" dirty="0" smtClean="0"/>
              <a:t> Business Domain</a:t>
            </a:r>
            <a:endParaRPr lang="zh-CN" altLang="en-US" sz="2400" b="1" dirty="0"/>
          </a:p>
        </p:txBody>
      </p:sp>
      <p:sp>
        <p:nvSpPr>
          <p:cNvPr id="8" name="文本框 7"/>
          <p:cNvSpPr txBox="1"/>
          <p:nvPr/>
        </p:nvSpPr>
        <p:spPr>
          <a:xfrm>
            <a:off x="2299550" y="6159744"/>
            <a:ext cx="4544899" cy="523220"/>
          </a:xfrm>
          <a:prstGeom prst="rect">
            <a:avLst/>
          </a:prstGeom>
          <a:noFill/>
        </p:spPr>
        <p:txBody>
          <a:bodyPr wrap="none" rtlCol="0">
            <a:spAutoFit/>
          </a:bodyPr>
          <a:lstStyle/>
          <a:p>
            <a:r>
              <a:rPr lang="en-US" altLang="zh-CN" sz="2800" b="1" dirty="0" smtClean="0"/>
              <a:t>No Real Information Demand</a:t>
            </a:r>
            <a:endParaRPr lang="zh-CN" altLang="en-US" sz="2800" b="1" dirty="0"/>
          </a:p>
        </p:txBody>
      </p:sp>
      <p:sp>
        <p:nvSpPr>
          <p:cNvPr id="9" name="灯片编号占位符 8"/>
          <p:cNvSpPr>
            <a:spLocks noGrp="1"/>
          </p:cNvSpPr>
          <p:nvPr>
            <p:ph type="sldNum" sz="quarter" idx="12"/>
          </p:nvPr>
        </p:nvSpPr>
        <p:spPr/>
        <p:txBody>
          <a:bodyPr/>
          <a:lstStyle/>
          <a:p>
            <a:fld id="{A6BCB084-3EF2-4D1D-99D9-11CDC8C8B05F}" type="slidenum">
              <a:rPr lang="zh-CN" altLang="en-US" smtClean="0"/>
              <a:t>10</a:t>
            </a:fld>
            <a:endParaRPr lang="zh-CN" altLang="en-US"/>
          </a:p>
        </p:txBody>
      </p:sp>
    </p:spTree>
    <p:extLst>
      <p:ext uri="{BB962C8B-B14F-4D97-AF65-F5344CB8AC3E}">
        <p14:creationId xmlns:p14="http://schemas.microsoft.com/office/powerpoint/2010/main" val="29340428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Outline</a:t>
            </a:r>
            <a:endParaRPr lang="zh-CN" altLang="en-US" dirty="0"/>
          </a:p>
        </p:txBody>
      </p:sp>
      <p:sp>
        <p:nvSpPr>
          <p:cNvPr id="3" name="Content Placeholder 2"/>
          <p:cNvSpPr>
            <a:spLocks noGrp="1"/>
          </p:cNvSpPr>
          <p:nvPr>
            <p:ph idx="1"/>
          </p:nvPr>
        </p:nvSpPr>
        <p:spPr/>
        <p:txBody>
          <a:bodyPr/>
          <a:lstStyle/>
          <a:p>
            <a:r>
              <a:rPr lang="en-US" altLang="zh-CN" dirty="0" smtClean="0"/>
              <a:t>Motivation</a:t>
            </a:r>
          </a:p>
          <a:p>
            <a:r>
              <a:rPr lang="en-US" altLang="zh-CN" dirty="0" smtClean="0"/>
              <a:t>Characteristic Analysis</a:t>
            </a:r>
          </a:p>
          <a:p>
            <a:r>
              <a:rPr lang="en-US" altLang="zh-CN" dirty="0" smtClean="0">
                <a:solidFill>
                  <a:srgbClr val="FF0000"/>
                </a:solidFill>
              </a:rPr>
              <a:t>Detection Methods</a:t>
            </a:r>
          </a:p>
          <a:p>
            <a:r>
              <a:rPr lang="en-US" altLang="zh-CN" dirty="0" smtClean="0"/>
              <a:t>Empirical Results</a:t>
            </a:r>
          </a:p>
          <a:p>
            <a:r>
              <a:rPr lang="en-US" altLang="zh-CN" dirty="0" smtClean="0"/>
              <a:t>Conclusion</a:t>
            </a:r>
            <a:endParaRPr lang="zh-CN" altLang="en-US" dirty="0"/>
          </a:p>
        </p:txBody>
      </p:sp>
      <p:sp>
        <p:nvSpPr>
          <p:cNvPr id="4" name="灯片编号占位符 3"/>
          <p:cNvSpPr>
            <a:spLocks noGrp="1"/>
          </p:cNvSpPr>
          <p:nvPr>
            <p:ph type="sldNum" sz="quarter" idx="12"/>
          </p:nvPr>
        </p:nvSpPr>
        <p:spPr/>
        <p:txBody>
          <a:bodyPr/>
          <a:lstStyle/>
          <a:p>
            <a:fld id="{A6BCB084-3EF2-4D1D-99D9-11CDC8C8B05F}" type="slidenum">
              <a:rPr lang="zh-CN" altLang="en-US" smtClean="0"/>
              <a:t>11</a:t>
            </a:fld>
            <a:endParaRPr lang="zh-CN" altLang="en-US"/>
          </a:p>
        </p:txBody>
      </p:sp>
    </p:spTree>
    <p:extLst>
      <p:ext uri="{BB962C8B-B14F-4D97-AF65-F5344CB8AC3E}">
        <p14:creationId xmlns:p14="http://schemas.microsoft.com/office/powerpoint/2010/main" val="36083256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Crowd Fraud Detection</a:t>
            </a:r>
            <a:endParaRPr lang="zh-CN" altLang="en-US" dirty="0"/>
          </a:p>
        </p:txBody>
      </p:sp>
      <p:sp>
        <p:nvSpPr>
          <p:cNvPr id="3" name="Content Placeholder 2"/>
          <p:cNvSpPr>
            <a:spLocks noGrp="1"/>
          </p:cNvSpPr>
          <p:nvPr>
            <p:ph idx="1"/>
          </p:nvPr>
        </p:nvSpPr>
        <p:spPr/>
        <p:txBody>
          <a:bodyPr/>
          <a:lstStyle/>
          <a:p>
            <a:r>
              <a:rPr lang="en-US" altLang="zh-CN" dirty="0"/>
              <a:t>Based on the above characteristics, we </a:t>
            </a:r>
            <a:r>
              <a:rPr lang="en-US" altLang="zh-CN" dirty="0" smtClean="0"/>
              <a:t>propose </a:t>
            </a:r>
            <a:r>
              <a:rPr lang="en-US" altLang="zh-CN" dirty="0"/>
              <a:t>a</a:t>
            </a:r>
          </a:p>
          <a:p>
            <a:pPr marL="0" indent="0">
              <a:buNone/>
            </a:pPr>
            <a:r>
              <a:rPr lang="zh-CN" altLang="en-US" sz="2400" b="1" dirty="0" smtClean="0">
                <a:solidFill>
                  <a:srgbClr val="00206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400" b="1" dirty="0" smtClean="0">
                <a:solidFill>
                  <a:srgbClr val="002060"/>
                </a:solidFill>
                <a:latin typeface="Arial Unicode MS" panose="020B0604020202020204" pitchFamily="34" charset="-122"/>
                <a:ea typeface="Arial Unicode MS" panose="020B0604020202020204" pitchFamily="34" charset="-122"/>
                <a:cs typeface="Arial Unicode MS" panose="020B0604020202020204" pitchFamily="34" charset="-122"/>
              </a:rPr>
              <a:t>Crowd </a:t>
            </a:r>
            <a:r>
              <a:rPr lang="en-US" altLang="zh-CN" sz="2400" b="1" dirty="0">
                <a:solidFill>
                  <a:srgbClr val="002060"/>
                </a:solidFill>
                <a:latin typeface="Arial Unicode MS" panose="020B0604020202020204" pitchFamily="34" charset="-122"/>
                <a:ea typeface="Arial Unicode MS" panose="020B0604020202020204" pitchFamily="34" charset="-122"/>
                <a:cs typeface="Arial Unicode MS" panose="020B0604020202020204" pitchFamily="34" charset="-122"/>
              </a:rPr>
              <a:t>Fraud Detection </a:t>
            </a:r>
            <a:r>
              <a:rPr lang="en-US" altLang="zh-CN" sz="2400" b="1" dirty="0" smtClean="0">
                <a:solidFill>
                  <a:srgbClr val="002060"/>
                </a:solidFill>
                <a:latin typeface="Arial Unicode MS" panose="020B0604020202020204" pitchFamily="34" charset="-122"/>
                <a:ea typeface="Arial Unicode MS" panose="020B0604020202020204" pitchFamily="34" charset="-122"/>
                <a:cs typeface="Arial Unicode MS" panose="020B0604020202020204" pitchFamily="34" charset="-122"/>
              </a:rPr>
              <a:t>Method of </a:t>
            </a:r>
            <a:r>
              <a:rPr lang="en-US" altLang="zh-CN" sz="2400" b="1" dirty="0" smtClean="0">
                <a:solidFill>
                  <a:srgbClr val="002060"/>
                </a:solidFill>
                <a:latin typeface="Arial Unicode MS" panose="020B0604020202020204" pitchFamily="34" charset="-122"/>
                <a:ea typeface="Arial Unicode MS" panose="020B0604020202020204" pitchFamily="34" charset="-122"/>
                <a:cs typeface="Arial Unicode MS" panose="020B0604020202020204" pitchFamily="34" charset="-122"/>
              </a:rPr>
              <a:t>Search</a:t>
            </a:r>
            <a:r>
              <a:rPr lang="zh-CN" altLang="en-US" sz="2400" b="1" dirty="0" smtClean="0">
                <a:solidFill>
                  <a:srgbClr val="00206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400" b="1" dirty="0" smtClean="0">
                <a:solidFill>
                  <a:srgbClr val="002060"/>
                </a:solidFill>
                <a:latin typeface="Arial Unicode MS" panose="020B0604020202020204" pitchFamily="34" charset="-122"/>
                <a:ea typeface="Arial Unicode MS" panose="020B0604020202020204" pitchFamily="34" charset="-122"/>
                <a:cs typeface="Arial Unicode MS" panose="020B0604020202020204" pitchFamily="34" charset="-122"/>
              </a:rPr>
              <a:t>Engine</a:t>
            </a:r>
            <a:endParaRPr lang="zh-CN" altLang="en-US" sz="2400" b="1" dirty="0">
              <a:solidFill>
                <a:srgbClr val="00206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 name="灯片编号占位符 3"/>
          <p:cNvSpPr>
            <a:spLocks noGrp="1"/>
          </p:cNvSpPr>
          <p:nvPr>
            <p:ph type="sldNum" sz="quarter" idx="12"/>
          </p:nvPr>
        </p:nvSpPr>
        <p:spPr/>
        <p:txBody>
          <a:bodyPr/>
          <a:lstStyle/>
          <a:p>
            <a:fld id="{A6BCB084-3EF2-4D1D-99D9-11CDC8C8B05F}" type="slidenum">
              <a:rPr lang="zh-CN" altLang="en-US" smtClean="0"/>
              <a:t>12</a:t>
            </a:fld>
            <a:endParaRPr lang="zh-CN" altLang="en-US"/>
          </a:p>
        </p:txBody>
      </p:sp>
      <p:pic>
        <p:nvPicPr>
          <p:cNvPr id="5" name="图片 4"/>
          <p:cNvPicPr>
            <a:picLocks noChangeAspect="1"/>
          </p:cNvPicPr>
          <p:nvPr/>
        </p:nvPicPr>
        <p:blipFill>
          <a:blip r:embed="rId3"/>
          <a:stretch>
            <a:fillRect/>
          </a:stretch>
        </p:blipFill>
        <p:spPr>
          <a:xfrm>
            <a:off x="2400300" y="2749213"/>
            <a:ext cx="3786189" cy="3972263"/>
          </a:xfrm>
          <a:prstGeom prst="rect">
            <a:avLst/>
          </a:prstGeom>
          <a:ln>
            <a:solidFill>
              <a:schemeClr val="tx1"/>
            </a:solidFill>
          </a:ln>
        </p:spPr>
      </p:pic>
    </p:spTree>
    <p:extLst>
      <p:ext uri="{BB962C8B-B14F-4D97-AF65-F5344CB8AC3E}">
        <p14:creationId xmlns:p14="http://schemas.microsoft.com/office/powerpoint/2010/main" val="8481122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8567" y="3372927"/>
            <a:ext cx="8934278" cy="1167323"/>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p:txBody>
          <a:bodyPr/>
          <a:lstStyle/>
          <a:p>
            <a:r>
              <a:rPr lang="en-US" altLang="zh-CN" dirty="0" smtClean="0"/>
              <a:t>Construction Stage</a:t>
            </a:r>
            <a:endParaRPr lang="zh-CN" altLang="en-US" dirty="0"/>
          </a:p>
        </p:txBody>
      </p:sp>
      <p:sp>
        <p:nvSpPr>
          <p:cNvPr id="3" name="Content Placeholder 2"/>
          <p:cNvSpPr>
            <a:spLocks noGrp="1"/>
          </p:cNvSpPr>
          <p:nvPr>
            <p:ph idx="1"/>
          </p:nvPr>
        </p:nvSpPr>
        <p:spPr>
          <a:xfrm>
            <a:off x="628649" y="1270097"/>
            <a:ext cx="8239521" cy="4906866"/>
          </a:xfrm>
        </p:spPr>
        <p:txBody>
          <a:bodyPr>
            <a:normAutofit/>
          </a:bodyPr>
          <a:lstStyle/>
          <a:p>
            <a:r>
              <a:rPr lang="en-US" altLang="zh-CN" dirty="0" smtClean="0"/>
              <a:t>Remove </a:t>
            </a:r>
            <a:r>
              <a:rPr lang="en-US" altLang="zh-CN" b="1" dirty="0">
                <a:solidFill>
                  <a:srgbClr val="002060"/>
                </a:solidFill>
                <a:latin typeface="Arial Unicode MS" panose="020B0604020202020204" pitchFamily="34" charset="-122"/>
                <a:ea typeface="Arial Unicode MS" panose="020B0604020202020204" pitchFamily="34" charset="-122"/>
                <a:cs typeface="Arial Unicode MS" panose="020B0604020202020204" pitchFamily="34" charset="-122"/>
              </a:rPr>
              <a:t>irrelevant </a:t>
            </a:r>
            <a:r>
              <a:rPr lang="en-US" altLang="zh-CN" b="1" dirty="0" smtClean="0">
                <a:solidFill>
                  <a:srgbClr val="002060"/>
                </a:solidFill>
                <a:latin typeface="Arial Unicode MS" panose="020B0604020202020204" pitchFamily="34" charset="-122"/>
                <a:ea typeface="Arial Unicode MS" panose="020B0604020202020204" pitchFamily="34" charset="-122"/>
                <a:cs typeface="Arial Unicode MS" panose="020B0604020202020204" pitchFamily="34" charset="-122"/>
              </a:rPr>
              <a:t>data</a:t>
            </a:r>
            <a:r>
              <a:rPr lang="zh-CN" altLang="en-US" b="1" dirty="0" smtClean="0">
                <a:solidFill>
                  <a:srgbClr val="00206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dirty="0" smtClean="0"/>
              <a:t>based</a:t>
            </a:r>
            <a:r>
              <a:rPr lang="zh-CN" altLang="en-US" dirty="0" smtClean="0"/>
              <a:t> </a:t>
            </a:r>
            <a:r>
              <a:rPr lang="en-US" altLang="zh-CN" dirty="0" smtClean="0"/>
              <a:t>on</a:t>
            </a:r>
            <a:r>
              <a:rPr lang="zh-CN" altLang="en-US" dirty="0" smtClean="0"/>
              <a:t> </a:t>
            </a:r>
            <a:r>
              <a:rPr lang="en-US" altLang="zh-CN" dirty="0" smtClean="0">
                <a:solidFill>
                  <a:srgbClr val="0000FF"/>
                </a:solidFill>
                <a:latin typeface="Arial Unicode MS"/>
                <a:cs typeface="Arial Unicode MS"/>
              </a:rPr>
              <a:t>moderateness</a:t>
            </a:r>
            <a:r>
              <a:rPr lang="en-US" altLang="zh-CN" dirty="0" smtClean="0"/>
              <a:t> </a:t>
            </a:r>
            <a:r>
              <a:rPr lang="en-US" altLang="zh-CN" dirty="0"/>
              <a:t>m</a:t>
            </a:r>
            <a:r>
              <a:rPr lang="en-US" altLang="zh-CN" dirty="0" smtClean="0"/>
              <a:t>ore </a:t>
            </a:r>
            <a:r>
              <a:rPr lang="en-US" altLang="zh-CN" dirty="0"/>
              <a:t>than 70</a:t>
            </a:r>
            <a:r>
              <a:rPr lang="en-US" altLang="zh-CN" dirty="0" smtClean="0"/>
              <a:t>%</a:t>
            </a:r>
            <a:endParaRPr lang="en-US" altLang="zh-CN" dirty="0"/>
          </a:p>
          <a:p>
            <a:r>
              <a:rPr lang="en-US" altLang="zh-CN" dirty="0" smtClean="0"/>
              <a:t>Reorganize </a:t>
            </a:r>
            <a:r>
              <a:rPr lang="en-US" altLang="zh-CN" dirty="0"/>
              <a:t>the </a:t>
            </a:r>
            <a:r>
              <a:rPr lang="en-US" altLang="zh-CN" dirty="0" smtClean="0"/>
              <a:t>remain logs </a:t>
            </a:r>
            <a:r>
              <a:rPr lang="en-US" altLang="zh-CN" dirty="0"/>
              <a:t>into a </a:t>
            </a:r>
            <a:r>
              <a:rPr lang="en-US" altLang="zh-CN" b="1" dirty="0" smtClean="0">
                <a:solidFill>
                  <a:srgbClr val="002060"/>
                </a:solidFill>
                <a:latin typeface="Arial Unicode MS" panose="020B0604020202020204" pitchFamily="34" charset="-122"/>
                <a:ea typeface="Arial Unicode MS" panose="020B0604020202020204" pitchFamily="34" charset="-122"/>
                <a:cs typeface="Arial Unicode MS" panose="020B0604020202020204" pitchFamily="34" charset="-122"/>
              </a:rPr>
              <a:t>surfer</a:t>
            </a:r>
            <a:r>
              <a:rPr lang="en-US" altLang="zh-CN" b="1" dirty="0">
                <a:solidFill>
                  <a:srgbClr val="002060"/>
                </a:solidFill>
                <a:latin typeface="Arial Unicode MS" panose="020B0604020202020204" pitchFamily="34" charset="-122"/>
                <a:ea typeface="Arial Unicode MS" panose="020B0604020202020204" pitchFamily="34" charset="-122"/>
                <a:cs typeface="Arial Unicode MS" panose="020B0604020202020204" pitchFamily="34" charset="-122"/>
              </a:rPr>
              <a:t>-advertiser inverted </a:t>
            </a:r>
            <a:r>
              <a:rPr lang="en-US" altLang="zh-CN" b="1" dirty="0" smtClean="0">
                <a:solidFill>
                  <a:srgbClr val="002060"/>
                </a:solidFill>
                <a:latin typeface="Arial Unicode MS" panose="020B0604020202020204" pitchFamily="34" charset="-122"/>
                <a:ea typeface="Arial Unicode MS" panose="020B0604020202020204" pitchFamily="34" charset="-122"/>
                <a:cs typeface="Arial Unicode MS" panose="020B0604020202020204" pitchFamily="34" charset="-122"/>
              </a:rPr>
              <a:t>list</a:t>
            </a:r>
            <a:endParaRPr lang="zh-CN" altLang="en-US" b="1" dirty="0">
              <a:solidFill>
                <a:srgbClr val="00206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 name="灯片编号占位符 3"/>
          <p:cNvSpPr>
            <a:spLocks noGrp="1"/>
          </p:cNvSpPr>
          <p:nvPr>
            <p:ph type="sldNum" sz="quarter" idx="12"/>
          </p:nvPr>
        </p:nvSpPr>
        <p:spPr/>
        <p:txBody>
          <a:bodyPr/>
          <a:lstStyle/>
          <a:p>
            <a:fld id="{A6BCB084-3EF2-4D1D-99D9-11CDC8C8B05F}" type="slidenum">
              <a:rPr lang="zh-CN" altLang="en-US" smtClean="0"/>
              <a:t>13</a:t>
            </a:fld>
            <a:endParaRPr lang="zh-CN" altLang="en-US"/>
          </a:p>
        </p:txBody>
      </p:sp>
      <p:sp>
        <p:nvSpPr>
          <p:cNvPr id="7" name="文本框 6"/>
          <p:cNvSpPr txBox="1"/>
          <p:nvPr/>
        </p:nvSpPr>
        <p:spPr>
          <a:xfrm>
            <a:off x="28567" y="3659377"/>
            <a:ext cx="8789586" cy="523220"/>
          </a:xfrm>
          <a:prstGeom prst="rect">
            <a:avLst/>
          </a:prstGeom>
          <a:noFill/>
        </p:spPr>
        <p:txBody>
          <a:bodyPr wrap="none" rtlCol="0">
            <a:spAutoFit/>
          </a:bodyPr>
          <a:lstStyle/>
          <a:p>
            <a:r>
              <a:rPr lang="en-US" altLang="zh-CN" sz="2800" b="1" dirty="0" smtClean="0">
                <a:solidFill>
                  <a:srgbClr val="C00000"/>
                </a:solidFill>
              </a:rPr>
              <a:t>IP: </a:t>
            </a:r>
            <a:r>
              <a:rPr lang="en-US" altLang="zh-CN" sz="2800" b="1" dirty="0" err="1" smtClean="0">
                <a:solidFill>
                  <a:srgbClr val="C00000"/>
                </a:solidFill>
              </a:rPr>
              <a:t>abc</a:t>
            </a:r>
            <a:r>
              <a:rPr lang="en-US" altLang="zh-CN" sz="2800" b="1" dirty="0">
                <a:solidFill>
                  <a:srgbClr val="C00000"/>
                </a:solidFill>
              </a:rPr>
              <a:t>,</a:t>
            </a:r>
            <a:r>
              <a:rPr lang="en-US" altLang="zh-CN" sz="2800" b="1" dirty="0" smtClean="0">
                <a:solidFill>
                  <a:srgbClr val="C00000"/>
                </a:solidFill>
              </a:rPr>
              <a:t>{                                                                                          }</a:t>
            </a:r>
            <a:endParaRPr lang="zh-CN" altLang="en-US" sz="2800" b="1" dirty="0">
              <a:solidFill>
                <a:srgbClr val="C00000"/>
              </a:solidFill>
            </a:endParaRPr>
          </a:p>
        </p:txBody>
      </p:sp>
      <p:sp>
        <p:nvSpPr>
          <p:cNvPr id="8" name="文本框 7"/>
          <p:cNvSpPr txBox="1"/>
          <p:nvPr/>
        </p:nvSpPr>
        <p:spPr>
          <a:xfrm>
            <a:off x="1240972" y="3658761"/>
            <a:ext cx="3645550" cy="523220"/>
          </a:xfrm>
          <a:prstGeom prst="rect">
            <a:avLst/>
          </a:prstGeom>
          <a:noFill/>
        </p:spPr>
        <p:txBody>
          <a:bodyPr wrap="none" rtlCol="0">
            <a:spAutoFit/>
          </a:bodyPr>
          <a:lstStyle/>
          <a:p>
            <a:r>
              <a:rPr lang="en-US" altLang="zh-CN" sz="2800" b="1" dirty="0" smtClean="0">
                <a:solidFill>
                  <a:srgbClr val="0070C0"/>
                </a:solidFill>
              </a:rPr>
              <a:t>{</a:t>
            </a:r>
            <a:r>
              <a:rPr lang="en-US" altLang="zh-CN" sz="2800" b="1" i="1" dirty="0" err="1" smtClean="0">
                <a:solidFill>
                  <a:srgbClr val="0070C0"/>
                </a:solidFill>
              </a:rPr>
              <a:t>Ader</a:t>
            </a:r>
            <a:r>
              <a:rPr lang="en-US" altLang="zh-CN" sz="2800" b="1" i="1" dirty="0" smtClean="0">
                <a:solidFill>
                  <a:srgbClr val="0070C0"/>
                </a:solidFill>
              </a:rPr>
              <a:t> ID: </a:t>
            </a:r>
            <a:r>
              <a:rPr lang="en-US" altLang="zh-CN" sz="2800" b="1" dirty="0" smtClean="0">
                <a:solidFill>
                  <a:srgbClr val="0070C0"/>
                </a:solidFill>
              </a:rPr>
              <a:t>26                   }</a:t>
            </a:r>
            <a:endParaRPr lang="zh-CN" altLang="en-US" sz="2800" b="1" dirty="0">
              <a:solidFill>
                <a:srgbClr val="0070C0"/>
              </a:solidFill>
            </a:endParaRPr>
          </a:p>
        </p:txBody>
      </p:sp>
      <p:sp>
        <p:nvSpPr>
          <p:cNvPr id="9" name="文本框 8"/>
          <p:cNvSpPr txBox="1"/>
          <p:nvPr/>
        </p:nvSpPr>
        <p:spPr>
          <a:xfrm>
            <a:off x="3047208" y="3659922"/>
            <a:ext cx="1677190" cy="523220"/>
          </a:xfrm>
          <a:prstGeom prst="rect">
            <a:avLst/>
          </a:prstGeom>
          <a:noFill/>
        </p:spPr>
        <p:txBody>
          <a:bodyPr wrap="none" rtlCol="0">
            <a:spAutoFit/>
          </a:bodyPr>
          <a:lstStyle/>
          <a:p>
            <a:r>
              <a:rPr lang="en-US" altLang="zh-CN" sz="2800" b="1" i="1" dirty="0" smtClean="0">
                <a:solidFill>
                  <a:srgbClr val="0070C0"/>
                </a:solidFill>
              </a:rPr>
              <a:t>,time: </a:t>
            </a:r>
            <a:r>
              <a:rPr lang="en-US" altLang="zh-CN" sz="2800" b="1" dirty="0" smtClean="0">
                <a:solidFill>
                  <a:srgbClr val="0070C0"/>
                </a:solidFill>
              </a:rPr>
              <a:t>456</a:t>
            </a:r>
            <a:endParaRPr lang="zh-CN" altLang="en-US" sz="2800" b="1" dirty="0">
              <a:solidFill>
                <a:srgbClr val="0070C0"/>
              </a:solidFill>
            </a:endParaRPr>
          </a:p>
        </p:txBody>
      </p:sp>
      <p:sp>
        <p:nvSpPr>
          <p:cNvPr id="10" name="文本框 9"/>
          <p:cNvSpPr txBox="1"/>
          <p:nvPr/>
        </p:nvSpPr>
        <p:spPr>
          <a:xfrm>
            <a:off x="4659164" y="3672433"/>
            <a:ext cx="3688382" cy="523220"/>
          </a:xfrm>
          <a:prstGeom prst="rect">
            <a:avLst/>
          </a:prstGeom>
          <a:noFill/>
        </p:spPr>
        <p:txBody>
          <a:bodyPr wrap="none" rtlCol="0">
            <a:spAutoFit/>
          </a:bodyPr>
          <a:lstStyle/>
          <a:p>
            <a:r>
              <a:rPr lang="en-US" altLang="zh-CN" sz="2800" b="1" dirty="0" smtClean="0">
                <a:solidFill>
                  <a:srgbClr val="0000FF"/>
                </a:solidFill>
              </a:rPr>
              <a:t>,{</a:t>
            </a:r>
            <a:r>
              <a:rPr lang="en-US" altLang="zh-CN" sz="2800" b="1" i="1" dirty="0" err="1" smtClean="0">
                <a:solidFill>
                  <a:srgbClr val="0000FF"/>
                </a:solidFill>
              </a:rPr>
              <a:t>Ader</a:t>
            </a:r>
            <a:r>
              <a:rPr lang="en-US" altLang="zh-CN" sz="2800" b="1" i="1" dirty="0" smtClean="0">
                <a:solidFill>
                  <a:srgbClr val="0000FF"/>
                </a:solidFill>
              </a:rPr>
              <a:t> ID: </a:t>
            </a:r>
            <a:r>
              <a:rPr lang="en-US" altLang="zh-CN" sz="2800" b="1" dirty="0" smtClean="0">
                <a:solidFill>
                  <a:srgbClr val="0000FF"/>
                </a:solidFill>
              </a:rPr>
              <a:t>64,time:136}</a:t>
            </a:r>
            <a:endParaRPr lang="zh-CN" altLang="en-US" sz="2800" b="1" dirty="0">
              <a:solidFill>
                <a:srgbClr val="0000FF"/>
              </a:solidFill>
            </a:endParaRPr>
          </a:p>
        </p:txBody>
      </p:sp>
      <p:sp>
        <p:nvSpPr>
          <p:cNvPr id="11" name="文本框 10"/>
          <p:cNvSpPr txBox="1"/>
          <p:nvPr/>
        </p:nvSpPr>
        <p:spPr>
          <a:xfrm>
            <a:off x="8100438" y="3683079"/>
            <a:ext cx="532518" cy="523220"/>
          </a:xfrm>
          <a:prstGeom prst="rect">
            <a:avLst/>
          </a:prstGeom>
          <a:noFill/>
        </p:spPr>
        <p:txBody>
          <a:bodyPr wrap="none" rtlCol="0">
            <a:spAutoFit/>
          </a:bodyPr>
          <a:lstStyle/>
          <a:p>
            <a:r>
              <a:rPr lang="en-US" altLang="zh-CN" sz="2800" b="1" dirty="0" smtClean="0">
                <a:solidFill>
                  <a:srgbClr val="0070C0"/>
                </a:solidFill>
              </a:rPr>
              <a:t>,…</a:t>
            </a:r>
            <a:endParaRPr lang="zh-CN" altLang="en-US" sz="2800" b="1" dirty="0">
              <a:solidFill>
                <a:srgbClr val="0070C0"/>
              </a:solidFill>
            </a:endParaRPr>
          </a:p>
        </p:txBody>
      </p:sp>
      <p:sp>
        <p:nvSpPr>
          <p:cNvPr id="6" name="文本框 5"/>
          <p:cNvSpPr txBox="1"/>
          <p:nvPr/>
        </p:nvSpPr>
        <p:spPr>
          <a:xfrm>
            <a:off x="4002382" y="3298351"/>
            <a:ext cx="2455567" cy="523220"/>
          </a:xfrm>
          <a:prstGeom prst="rect">
            <a:avLst/>
          </a:prstGeom>
          <a:noFill/>
        </p:spPr>
        <p:txBody>
          <a:bodyPr wrap="square" rtlCol="0">
            <a:spAutoFit/>
          </a:bodyPr>
          <a:lstStyle/>
          <a:p>
            <a:r>
              <a:rPr kumimoji="1" lang="en-US" altLang="zh-CN" sz="2800"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Click history</a:t>
            </a:r>
            <a:endParaRPr kumimoji="1" lang="zh-CN" altLang="en-US" sz="2800" b="1"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文本框 11"/>
          <p:cNvSpPr txBox="1"/>
          <p:nvPr/>
        </p:nvSpPr>
        <p:spPr>
          <a:xfrm>
            <a:off x="1270093" y="3729942"/>
            <a:ext cx="3864328" cy="892552"/>
          </a:xfrm>
          <a:prstGeom prst="rect">
            <a:avLst/>
          </a:prstGeom>
          <a:noFill/>
        </p:spPr>
        <p:txBody>
          <a:bodyPr wrap="square" rtlCol="0">
            <a:spAutoFit/>
          </a:bodyPr>
          <a:lstStyle/>
          <a:p>
            <a:r>
              <a:rPr kumimoji="1" lang="zh-CN" altLang="en-US" sz="2400" b="1" u="sng" dirty="0" smtClean="0">
                <a:solidFill>
                  <a:srgbClr val="660066"/>
                </a:solidFill>
              </a:rPr>
              <a:t>                      </a:t>
            </a:r>
            <a:r>
              <a:rPr kumimoji="1" lang="zh-CN" altLang="en-US" sz="2400" b="1" i="1" u="sng" dirty="0" smtClean="0">
                <a:solidFill>
                  <a:srgbClr val="660066"/>
                </a:solidFill>
              </a:rPr>
              <a:t> </a:t>
            </a:r>
            <a:endParaRPr kumimoji="1" lang="en-US" altLang="zh-CN" sz="2400" b="1" i="1" u="sng" dirty="0" smtClean="0">
              <a:solidFill>
                <a:srgbClr val="660066"/>
              </a:solidFill>
            </a:endParaRPr>
          </a:p>
          <a:p>
            <a:r>
              <a:rPr kumimoji="1" lang="zh-CN" altLang="zh-CN" sz="2800" b="1" i="1" dirty="0">
                <a:solidFill>
                  <a:srgbClr val="660066"/>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zh-CN" altLang="en-US" sz="2800" b="1" i="1" dirty="0" smtClean="0">
                <a:solidFill>
                  <a:srgbClr val="660066"/>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zh-CN" altLang="en-US" sz="2800" b="1" dirty="0" smtClean="0">
                <a:solidFill>
                  <a:srgbClr val="660066"/>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sz="2800" b="1" dirty="0" smtClean="0">
                <a:solidFill>
                  <a:srgbClr val="660066"/>
                </a:solidFill>
                <a:latin typeface="Arial Unicode MS" panose="020B0604020202020204" pitchFamily="34" charset="-122"/>
                <a:ea typeface="Arial Unicode MS" panose="020B0604020202020204" pitchFamily="34" charset="-122"/>
                <a:cs typeface="Arial Unicode MS" panose="020B0604020202020204" pitchFamily="34" charset="-122"/>
              </a:rPr>
              <a:t>Click</a:t>
            </a:r>
            <a:r>
              <a:rPr kumimoji="1" lang="zh-CN" altLang="en-US" sz="2800" b="1" dirty="0" smtClean="0">
                <a:solidFill>
                  <a:srgbClr val="660066"/>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sz="2800" b="1" dirty="0" smtClean="0">
                <a:solidFill>
                  <a:srgbClr val="660066"/>
                </a:solidFill>
                <a:latin typeface="Arial Unicode MS" panose="020B0604020202020204" pitchFamily="34" charset="-122"/>
                <a:ea typeface="Arial Unicode MS" panose="020B0604020202020204" pitchFamily="34" charset="-122"/>
                <a:cs typeface="Arial Unicode MS" panose="020B0604020202020204" pitchFamily="34" charset="-122"/>
              </a:rPr>
              <a:t>event</a:t>
            </a:r>
            <a:endParaRPr kumimoji="1" lang="zh-CN" altLang="en-US" sz="2800" b="1" u="sng" dirty="0">
              <a:solidFill>
                <a:srgbClr val="660066"/>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14" name="Straight Connector 13"/>
          <p:cNvCxnSpPr>
            <a:stCxn id="12" idx="1"/>
          </p:cNvCxnSpPr>
          <p:nvPr/>
        </p:nvCxnSpPr>
        <p:spPr>
          <a:xfrm flipV="1">
            <a:off x="1270093" y="4152523"/>
            <a:ext cx="3454305" cy="23695"/>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50019" y="3712684"/>
            <a:ext cx="73829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5208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p:bldP spid="8" grpId="0"/>
      <p:bldP spid="9" grpId="0"/>
      <p:bldP spid="10" grpId="0"/>
      <p:bldP spid="11" grpId="0"/>
      <p:bldP spid="6"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Clustering Stage——Formulation</a:t>
            </a:r>
            <a:endParaRPr lang="zh-CN" altLang="en-US" dirty="0"/>
          </a:p>
        </p:txBody>
      </p:sp>
      <p:sp>
        <p:nvSpPr>
          <p:cNvPr id="3" name="Content Placeholder 2"/>
          <p:cNvSpPr>
            <a:spLocks noGrp="1"/>
          </p:cNvSpPr>
          <p:nvPr>
            <p:ph idx="1"/>
          </p:nvPr>
        </p:nvSpPr>
        <p:spPr/>
        <p:txBody>
          <a:bodyPr>
            <a:normAutofit/>
          </a:bodyPr>
          <a:lstStyle/>
          <a:p>
            <a:pPr marL="0" indent="0">
              <a:buNone/>
            </a:pPr>
            <a:r>
              <a:rPr lang="en-US" altLang="zh-CN" dirty="0"/>
              <a:t>D</a:t>
            </a:r>
            <a:r>
              <a:rPr lang="en-US" altLang="zh-CN" dirty="0" smtClean="0"/>
              <a:t>etect </a:t>
            </a:r>
            <a:r>
              <a:rPr lang="en-US" altLang="zh-CN"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malicious surfer coalitions </a:t>
            </a:r>
            <a:r>
              <a:rPr lang="en-US" altLang="zh-CN" dirty="0"/>
              <a:t>in which all surfers have similar </a:t>
            </a:r>
            <a:r>
              <a:rPr lang="en-US" altLang="zh-CN" b="1"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behavior </a:t>
            </a:r>
            <a:r>
              <a:rPr lang="en-US" altLang="zh-CN" b="1"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patterns</a:t>
            </a:r>
            <a:endParaRPr lang="zh-CN" altLang="en-US" b="1"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 name="灯片编号占位符 3"/>
          <p:cNvSpPr>
            <a:spLocks noGrp="1"/>
          </p:cNvSpPr>
          <p:nvPr>
            <p:ph type="sldNum" sz="quarter" idx="12"/>
          </p:nvPr>
        </p:nvSpPr>
        <p:spPr/>
        <p:txBody>
          <a:bodyPr/>
          <a:lstStyle/>
          <a:p>
            <a:fld id="{A6BCB084-3EF2-4D1D-99D9-11CDC8C8B05F}" type="slidenum">
              <a:rPr lang="zh-CN" altLang="en-US" smtClean="0"/>
              <a:t>14</a:t>
            </a:fld>
            <a:endParaRPr lang="zh-CN" altLang="en-US"/>
          </a:p>
        </p:txBody>
      </p:sp>
      <p:sp>
        <p:nvSpPr>
          <p:cNvPr id="5" name="Up-Down Arrow 4"/>
          <p:cNvSpPr/>
          <p:nvPr/>
        </p:nvSpPr>
        <p:spPr>
          <a:xfrm>
            <a:off x="4934310" y="2734574"/>
            <a:ext cx="258792" cy="405442"/>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ln w="0"/>
              <a:solidFill>
                <a:schemeClr val="tx1"/>
              </a:solidFill>
              <a:effectLst>
                <a:outerShdw blurRad="38100" dist="19050" dir="2700000" algn="tl" rotWithShape="0">
                  <a:schemeClr val="dk1">
                    <a:alpha val="40000"/>
                  </a:schemeClr>
                </a:outerShdw>
              </a:effectLst>
            </a:endParaRPr>
          </a:p>
        </p:txBody>
      </p:sp>
      <p:sp>
        <p:nvSpPr>
          <p:cNvPr id="6" name="TextBox 5"/>
          <p:cNvSpPr txBox="1"/>
          <p:nvPr/>
        </p:nvSpPr>
        <p:spPr>
          <a:xfrm>
            <a:off x="3826623" y="3035642"/>
            <a:ext cx="2732957" cy="584775"/>
          </a:xfrm>
          <a:prstGeom prst="rect">
            <a:avLst/>
          </a:prstGeom>
          <a:noFill/>
        </p:spPr>
        <p:txBody>
          <a:bodyPr wrap="square" rtlCol="0">
            <a:spAutoFit/>
          </a:bodyPr>
          <a:lstStyle/>
          <a:p>
            <a:r>
              <a:rPr lang="en-US" altLang="zh-CN" sz="3200" b="1"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Click histories</a:t>
            </a:r>
            <a:endParaRPr lang="zh-CN" altLang="en-US" sz="3200" b="1"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101844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26426" y="3512728"/>
            <a:ext cx="8914057" cy="21375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p:txBody>
          <a:bodyPr/>
          <a:lstStyle/>
          <a:p>
            <a:r>
              <a:rPr lang="en-US" altLang="zh-CN" dirty="0"/>
              <a:t>Clustering Stage——Formulation</a:t>
            </a:r>
            <a:endParaRPr lang="zh-CN" altLang="en-US" dirty="0"/>
          </a:p>
        </p:txBody>
      </p:sp>
      <p:sp>
        <p:nvSpPr>
          <p:cNvPr id="3" name="Content Placeholder 2"/>
          <p:cNvSpPr>
            <a:spLocks noGrp="1"/>
          </p:cNvSpPr>
          <p:nvPr>
            <p:ph idx="1"/>
          </p:nvPr>
        </p:nvSpPr>
        <p:spPr>
          <a:xfrm>
            <a:off x="628650" y="1773867"/>
            <a:ext cx="7886700" cy="4351338"/>
          </a:xfrm>
        </p:spPr>
        <p:txBody>
          <a:bodyPr/>
          <a:lstStyle/>
          <a:p>
            <a:pPr marL="0" indent="0">
              <a:buNone/>
            </a:pPr>
            <a:r>
              <a:rPr lang="en-US" altLang="zh-CN" dirty="0"/>
              <a:t>S</a:t>
            </a:r>
            <a:r>
              <a:rPr lang="en-US" altLang="zh-CN" dirty="0" smtClean="0"/>
              <a:t>ync-similarity numerically equals </a:t>
            </a:r>
            <a:r>
              <a:rPr lang="en-US" altLang="zh-CN" dirty="0"/>
              <a:t>to </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the number of targets </a:t>
            </a:r>
            <a:r>
              <a:rPr lang="en-US" altLang="zh-CN" b="1" dirty="0" smtClean="0">
                <a:latin typeface="Arial Unicode MS" panose="020B0604020202020204" pitchFamily="34" charset="-122"/>
                <a:ea typeface="Arial Unicode MS" panose="020B0604020202020204" pitchFamily="34" charset="-122"/>
                <a:cs typeface="Arial Unicode MS" panose="020B0604020202020204" pitchFamily="34" charset="-122"/>
              </a:rPr>
              <a:t>shared</a:t>
            </a:r>
            <a:r>
              <a:rPr lang="en-US" altLang="zh-CN" dirty="0" smtClean="0"/>
              <a:t> (</a:t>
            </a:r>
            <a:r>
              <a:rPr lang="en-US" altLang="zh-CN" dirty="0"/>
              <a:t>and happened in the same time period) by two click </a:t>
            </a:r>
            <a:r>
              <a:rPr lang="en-US" altLang="zh-CN" dirty="0" smtClean="0"/>
              <a:t>histories.</a:t>
            </a:r>
            <a:endParaRPr lang="zh-CN" altLang="en-US" dirty="0"/>
          </a:p>
        </p:txBody>
      </p:sp>
      <p:sp>
        <p:nvSpPr>
          <p:cNvPr id="4" name="Slide Number Placeholder 3"/>
          <p:cNvSpPr>
            <a:spLocks noGrp="1"/>
          </p:cNvSpPr>
          <p:nvPr>
            <p:ph type="sldNum" sz="quarter" idx="12"/>
          </p:nvPr>
        </p:nvSpPr>
        <p:spPr/>
        <p:txBody>
          <a:bodyPr/>
          <a:lstStyle/>
          <a:p>
            <a:fld id="{A6BCB084-3EF2-4D1D-99D9-11CDC8C8B05F}" type="slidenum">
              <a:rPr lang="zh-CN" altLang="en-US" smtClean="0"/>
              <a:t>15</a:t>
            </a:fld>
            <a:endParaRPr lang="zh-CN" altLang="en-US"/>
          </a:p>
        </p:txBody>
      </p:sp>
      <p:sp>
        <p:nvSpPr>
          <p:cNvPr id="5" name="文本框 6"/>
          <p:cNvSpPr txBox="1"/>
          <p:nvPr/>
        </p:nvSpPr>
        <p:spPr>
          <a:xfrm>
            <a:off x="149336" y="3512728"/>
            <a:ext cx="8891147" cy="523220"/>
          </a:xfrm>
          <a:prstGeom prst="rect">
            <a:avLst/>
          </a:prstGeom>
          <a:noFill/>
        </p:spPr>
        <p:txBody>
          <a:bodyPr wrap="square" rtlCol="0">
            <a:spAutoFit/>
          </a:bodyPr>
          <a:lstStyle/>
          <a:p>
            <a:r>
              <a:rPr lang="en-US" altLang="zh-CN" sz="2800" b="1" dirty="0" smtClean="0">
                <a:solidFill>
                  <a:srgbClr val="0070C0"/>
                </a:solidFill>
              </a:rPr>
              <a:t>IP: a,{ {</a:t>
            </a:r>
            <a:r>
              <a:rPr lang="en-US" altLang="zh-CN" sz="2800" b="1" i="1" dirty="0" smtClean="0">
                <a:solidFill>
                  <a:srgbClr val="0070C0"/>
                </a:solidFill>
              </a:rPr>
              <a:t>Id</a:t>
            </a:r>
            <a:r>
              <a:rPr lang="en-US" altLang="zh-CN" sz="2800" b="1" dirty="0" smtClean="0">
                <a:solidFill>
                  <a:srgbClr val="0070C0"/>
                </a:solidFill>
              </a:rPr>
              <a:t>:12,</a:t>
            </a:r>
            <a:r>
              <a:rPr lang="en-US" altLang="zh-CN" sz="2800" b="1" i="1" dirty="0" smtClean="0">
                <a:solidFill>
                  <a:srgbClr val="0070C0"/>
                </a:solidFill>
              </a:rPr>
              <a:t>Time</a:t>
            </a:r>
            <a:r>
              <a:rPr lang="en-US" altLang="zh-CN" sz="2800" b="1" dirty="0">
                <a:solidFill>
                  <a:srgbClr val="0070C0"/>
                </a:solidFill>
              </a:rPr>
              <a:t>:135}, {</a:t>
            </a:r>
            <a:r>
              <a:rPr lang="en-US" altLang="zh-CN" sz="2800" b="1" i="1" dirty="0" smtClean="0">
                <a:solidFill>
                  <a:srgbClr val="0070C0"/>
                </a:solidFill>
              </a:rPr>
              <a:t>Id</a:t>
            </a:r>
            <a:r>
              <a:rPr lang="en-US" altLang="zh-CN" sz="2800" b="1" dirty="0" smtClean="0">
                <a:solidFill>
                  <a:srgbClr val="0070C0"/>
                </a:solidFill>
              </a:rPr>
              <a:t>:13,</a:t>
            </a:r>
            <a:r>
              <a:rPr lang="en-US" altLang="zh-CN" sz="2800" b="1" i="1" dirty="0" smtClean="0">
                <a:solidFill>
                  <a:srgbClr val="0070C0"/>
                </a:solidFill>
              </a:rPr>
              <a:t>Time</a:t>
            </a:r>
            <a:r>
              <a:rPr lang="en-US" altLang="zh-CN" sz="2800" b="1" dirty="0" smtClean="0">
                <a:solidFill>
                  <a:srgbClr val="0070C0"/>
                </a:solidFill>
              </a:rPr>
              <a:t>:45},</a:t>
            </a:r>
            <a:r>
              <a:rPr lang="en-US" altLang="zh-CN" sz="2800" b="1" dirty="0">
                <a:solidFill>
                  <a:srgbClr val="0070C0"/>
                </a:solidFill>
              </a:rPr>
              <a:t> {</a:t>
            </a:r>
            <a:r>
              <a:rPr lang="en-US" altLang="zh-CN" sz="2800" b="1" i="1" dirty="0" smtClean="0">
                <a:solidFill>
                  <a:srgbClr val="0070C0"/>
                </a:solidFill>
              </a:rPr>
              <a:t>Id</a:t>
            </a:r>
            <a:r>
              <a:rPr lang="en-US" altLang="zh-CN" sz="2800" b="1" dirty="0" smtClean="0">
                <a:solidFill>
                  <a:srgbClr val="0070C0"/>
                </a:solidFill>
              </a:rPr>
              <a:t>:28,</a:t>
            </a:r>
            <a:r>
              <a:rPr lang="en-US" altLang="zh-CN" sz="2800" b="1" i="1" dirty="0" smtClean="0">
                <a:solidFill>
                  <a:srgbClr val="0070C0"/>
                </a:solidFill>
              </a:rPr>
              <a:t>Time</a:t>
            </a:r>
            <a:r>
              <a:rPr lang="en-US" altLang="zh-CN" sz="2800" b="1" dirty="0" smtClean="0">
                <a:solidFill>
                  <a:srgbClr val="0070C0"/>
                </a:solidFill>
              </a:rPr>
              <a:t>:97}}</a:t>
            </a:r>
            <a:endParaRPr lang="zh-CN" altLang="en-US" sz="2800" b="1" dirty="0">
              <a:solidFill>
                <a:srgbClr val="0070C0"/>
              </a:solidFill>
            </a:endParaRPr>
          </a:p>
        </p:txBody>
      </p:sp>
      <p:sp>
        <p:nvSpPr>
          <p:cNvPr id="6" name="文本框 6"/>
          <p:cNvSpPr txBox="1"/>
          <p:nvPr/>
        </p:nvSpPr>
        <p:spPr>
          <a:xfrm>
            <a:off x="126426" y="5045358"/>
            <a:ext cx="8891147" cy="523220"/>
          </a:xfrm>
          <a:prstGeom prst="rect">
            <a:avLst/>
          </a:prstGeom>
          <a:noFill/>
        </p:spPr>
        <p:txBody>
          <a:bodyPr wrap="square" rtlCol="0">
            <a:spAutoFit/>
          </a:bodyPr>
          <a:lstStyle/>
          <a:p>
            <a:r>
              <a:rPr lang="en-US" altLang="zh-CN" sz="2800" b="1" dirty="0" smtClean="0">
                <a:solidFill>
                  <a:srgbClr val="002060"/>
                </a:solidFill>
              </a:rPr>
              <a:t>IP: b,{ {</a:t>
            </a:r>
            <a:r>
              <a:rPr lang="en-US" altLang="zh-CN" sz="2800" b="1" i="1" dirty="0" smtClean="0">
                <a:solidFill>
                  <a:srgbClr val="002060"/>
                </a:solidFill>
              </a:rPr>
              <a:t>Id</a:t>
            </a:r>
            <a:r>
              <a:rPr lang="en-US" altLang="zh-CN" sz="2800" b="1" dirty="0" smtClean="0">
                <a:solidFill>
                  <a:srgbClr val="002060"/>
                </a:solidFill>
              </a:rPr>
              <a:t>:12,</a:t>
            </a:r>
            <a:r>
              <a:rPr lang="en-US" altLang="zh-CN" sz="2800" b="1" i="1" dirty="0" smtClean="0">
                <a:solidFill>
                  <a:srgbClr val="002060"/>
                </a:solidFill>
              </a:rPr>
              <a:t>Time</a:t>
            </a:r>
            <a:r>
              <a:rPr lang="en-US" altLang="zh-CN" sz="2800" b="1" dirty="0" smtClean="0">
                <a:solidFill>
                  <a:srgbClr val="002060"/>
                </a:solidFill>
              </a:rPr>
              <a:t>:122}, </a:t>
            </a:r>
            <a:r>
              <a:rPr lang="en-US" altLang="zh-CN" sz="2800" b="1" dirty="0">
                <a:solidFill>
                  <a:srgbClr val="002060"/>
                </a:solidFill>
              </a:rPr>
              <a:t>{</a:t>
            </a:r>
            <a:r>
              <a:rPr lang="en-US" altLang="zh-CN" sz="2800" b="1" i="1" dirty="0" smtClean="0">
                <a:solidFill>
                  <a:srgbClr val="002060"/>
                </a:solidFill>
              </a:rPr>
              <a:t>Id</a:t>
            </a:r>
            <a:r>
              <a:rPr lang="en-US" altLang="zh-CN" sz="2800" b="1" dirty="0" smtClean="0">
                <a:solidFill>
                  <a:srgbClr val="002060"/>
                </a:solidFill>
              </a:rPr>
              <a:t>:13,</a:t>
            </a:r>
            <a:r>
              <a:rPr lang="en-US" altLang="zh-CN" sz="2800" b="1" i="1" dirty="0" smtClean="0">
                <a:solidFill>
                  <a:srgbClr val="002060"/>
                </a:solidFill>
              </a:rPr>
              <a:t>Time</a:t>
            </a:r>
            <a:r>
              <a:rPr lang="en-US" altLang="zh-CN" sz="2800" b="1" dirty="0" smtClean="0">
                <a:solidFill>
                  <a:srgbClr val="002060"/>
                </a:solidFill>
              </a:rPr>
              <a:t>:135},</a:t>
            </a:r>
            <a:r>
              <a:rPr lang="en-US" altLang="zh-CN" sz="2800" b="1" dirty="0">
                <a:solidFill>
                  <a:srgbClr val="002060"/>
                </a:solidFill>
              </a:rPr>
              <a:t> {</a:t>
            </a:r>
            <a:r>
              <a:rPr lang="en-US" altLang="zh-CN" sz="2800" b="1" i="1" dirty="0" smtClean="0">
                <a:solidFill>
                  <a:srgbClr val="002060"/>
                </a:solidFill>
              </a:rPr>
              <a:t>Id</a:t>
            </a:r>
            <a:r>
              <a:rPr lang="en-US" altLang="zh-CN" sz="2800" b="1" dirty="0" smtClean="0">
                <a:solidFill>
                  <a:srgbClr val="002060"/>
                </a:solidFill>
              </a:rPr>
              <a:t>:21,</a:t>
            </a:r>
            <a:r>
              <a:rPr lang="en-US" altLang="zh-CN" sz="2800" b="1" i="1" dirty="0" smtClean="0">
                <a:solidFill>
                  <a:srgbClr val="002060"/>
                </a:solidFill>
              </a:rPr>
              <a:t>Time</a:t>
            </a:r>
            <a:r>
              <a:rPr lang="en-US" altLang="zh-CN" sz="2800" b="1" dirty="0" smtClean="0">
                <a:solidFill>
                  <a:srgbClr val="002060"/>
                </a:solidFill>
              </a:rPr>
              <a:t>:15}}</a:t>
            </a:r>
            <a:endParaRPr lang="zh-CN" altLang="en-US" sz="2800" b="1" dirty="0">
              <a:solidFill>
                <a:srgbClr val="002060"/>
              </a:solidFill>
            </a:endParaRPr>
          </a:p>
        </p:txBody>
      </p:sp>
      <mc:AlternateContent xmlns:mc="http://schemas.openxmlformats.org/markup-compatibility/2006" xmlns:a14="http://schemas.microsoft.com/office/drawing/2010/main">
        <mc:Choice Requires="a14">
          <p:sp>
            <p:nvSpPr>
              <p:cNvPr id="7" name="TextBox 6"/>
              <p:cNvSpPr txBox="1"/>
              <p:nvPr/>
            </p:nvSpPr>
            <p:spPr>
              <a:xfrm>
                <a:off x="126426" y="3055406"/>
                <a:ext cx="1346010" cy="523220"/>
              </a:xfrm>
              <a:prstGeom prst="rect">
                <a:avLst/>
              </a:prstGeom>
              <a:noFill/>
            </p:spPr>
            <p:txBody>
              <a:bodyPr wrap="none" rtlCol="0">
                <a:spAutoFit/>
              </a:bodyPr>
              <a:lstStyle/>
              <a:p>
                <a14:m>
                  <m:oMathPara xmlns="" xmlns:m="http://schemas.openxmlformats.org/officeDocument/2006/math">
                    <m:oMathParaPr>
                      <m:jc m:val="centerGroup"/>
                    </m:oMathParaPr>
                    <m:oMath xmlns:m="http://schemas.openxmlformats.org/officeDocument/2006/math">
                      <m:r>
                        <a:rPr lang="zh-CN" altLang="en-US" sz="2800" b="1" i="1" smtClean="0">
                          <a:latin typeface="Cambria Math" panose="02040503050406030204" pitchFamily="18" charset="0"/>
                        </a:rPr>
                        <m:t>𝝉</m:t>
                      </m:r>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𝟐𝟒</m:t>
                      </m:r>
                    </m:oMath>
                  </m:oMathPara>
                </a14:m>
                <a:endParaRPr lang="zh-CN" altLang="en-US" sz="28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126426" y="3055406"/>
                <a:ext cx="1346010" cy="523220"/>
              </a:xfrm>
              <a:prstGeom prst="rect">
                <a:avLst/>
              </a:prstGeom>
              <a:blipFill rotWithShape="0">
                <a:blip r:embed="rId3"/>
                <a:stretch>
                  <a:fillRect/>
                </a:stretch>
              </a:blipFill>
            </p:spPr>
            <p:txBody>
              <a:bodyPr/>
              <a:lstStyle/>
              <a:p>
                <a:r>
                  <a:rPr lang="zh-CN" altLang="en-US">
                    <a:noFill/>
                  </a:rPr>
                  <a:t> </a:t>
                </a:r>
              </a:p>
            </p:txBody>
          </p:sp>
        </mc:Fallback>
      </mc:AlternateContent>
      <p:sp>
        <p:nvSpPr>
          <p:cNvPr id="8" name="Equal 7"/>
          <p:cNvSpPr/>
          <p:nvPr/>
        </p:nvSpPr>
        <p:spPr>
          <a:xfrm rot="5400000">
            <a:off x="1061050" y="4408605"/>
            <a:ext cx="1207698" cy="264095"/>
          </a:xfrm>
          <a:prstGeom prst="mathEqual">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schemeClr val="tx1"/>
              </a:solidFill>
            </a:endParaRPr>
          </a:p>
        </p:txBody>
      </p:sp>
      <p:sp>
        <p:nvSpPr>
          <p:cNvPr id="9" name="Equal 8"/>
          <p:cNvSpPr/>
          <p:nvPr/>
        </p:nvSpPr>
        <p:spPr>
          <a:xfrm rot="5400000">
            <a:off x="1916145" y="4408605"/>
            <a:ext cx="1207698" cy="264095"/>
          </a:xfrm>
          <a:prstGeom prst="mathEqual">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dirty="0">
              <a:solidFill>
                <a:schemeClr val="tx1"/>
              </a:solidFill>
            </a:endParaRPr>
          </a:p>
        </p:txBody>
      </p:sp>
      <p:sp>
        <p:nvSpPr>
          <p:cNvPr id="10" name="TextBox 9"/>
          <p:cNvSpPr txBox="1"/>
          <p:nvPr/>
        </p:nvSpPr>
        <p:spPr>
          <a:xfrm>
            <a:off x="2519994" y="4355987"/>
            <a:ext cx="1518364" cy="369332"/>
          </a:xfrm>
          <a:prstGeom prst="rect">
            <a:avLst/>
          </a:prstGeom>
          <a:noFill/>
        </p:spPr>
        <p:txBody>
          <a:bodyPr wrap="none" rtlCol="0">
            <a:spAutoFit/>
          </a:bodyPr>
          <a:lstStyle/>
          <a:p>
            <a:r>
              <a:rPr lang="en-US" altLang="zh-CN" dirty="0" smtClean="0"/>
              <a:t>|135-122|&lt;24</a:t>
            </a:r>
            <a:endParaRPr lang="zh-CN" altLang="en-US" dirty="0"/>
          </a:p>
        </p:txBody>
      </p:sp>
      <p:sp>
        <p:nvSpPr>
          <p:cNvPr id="11" name="Equal 10"/>
          <p:cNvSpPr/>
          <p:nvPr/>
        </p:nvSpPr>
        <p:spPr>
          <a:xfrm rot="5400000">
            <a:off x="3836996" y="4408605"/>
            <a:ext cx="1207698" cy="264095"/>
          </a:xfrm>
          <a:prstGeom prst="mathEqual">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schemeClr val="tx1"/>
              </a:solidFill>
            </a:endParaRPr>
          </a:p>
        </p:txBody>
      </p:sp>
      <p:sp>
        <p:nvSpPr>
          <p:cNvPr id="13" name="TextBox 12"/>
          <p:cNvSpPr txBox="1"/>
          <p:nvPr/>
        </p:nvSpPr>
        <p:spPr>
          <a:xfrm>
            <a:off x="5295940" y="4355987"/>
            <a:ext cx="1401346" cy="369332"/>
          </a:xfrm>
          <a:prstGeom prst="rect">
            <a:avLst/>
          </a:prstGeom>
          <a:noFill/>
        </p:spPr>
        <p:txBody>
          <a:bodyPr wrap="none" rtlCol="0">
            <a:spAutoFit/>
          </a:bodyPr>
          <a:lstStyle/>
          <a:p>
            <a:r>
              <a:rPr lang="en-US" altLang="zh-CN" dirty="0" smtClean="0"/>
              <a:t>|45-135|&gt;24</a:t>
            </a:r>
            <a:endParaRPr lang="zh-CN" altLang="en-US" dirty="0"/>
          </a:p>
        </p:txBody>
      </p:sp>
      <p:sp>
        <p:nvSpPr>
          <p:cNvPr id="14" name="Not Equal 13"/>
          <p:cNvSpPr/>
          <p:nvPr/>
        </p:nvSpPr>
        <p:spPr>
          <a:xfrm rot="5400000">
            <a:off x="4639345" y="4421550"/>
            <a:ext cx="1207700" cy="238210"/>
          </a:xfrm>
          <a:prstGeom prst="mathNotEqual">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Not Equal 14"/>
          <p:cNvSpPr/>
          <p:nvPr/>
        </p:nvSpPr>
        <p:spPr>
          <a:xfrm rot="5400000">
            <a:off x="6321986" y="4421548"/>
            <a:ext cx="1207700" cy="238210"/>
          </a:xfrm>
          <a:prstGeom prst="mathNotEqual">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TextBox 15"/>
          <p:cNvSpPr txBox="1"/>
          <p:nvPr/>
        </p:nvSpPr>
        <p:spPr>
          <a:xfrm>
            <a:off x="340458" y="5793183"/>
            <a:ext cx="2912977" cy="523220"/>
          </a:xfrm>
          <a:prstGeom prst="rect">
            <a:avLst/>
          </a:prstGeom>
          <a:noFill/>
        </p:spPr>
        <p:txBody>
          <a:bodyPr wrap="none" rtlCol="0">
            <a:spAutoFit/>
          </a:bodyPr>
          <a:lstStyle/>
          <a:p>
            <a:r>
              <a:rPr lang="en-US" altLang="zh-CN" sz="2800" b="1" dirty="0" smtClean="0">
                <a:latin typeface="Arial Unicode MS" panose="020B0604020202020204" pitchFamily="34" charset="-122"/>
                <a:ea typeface="Arial Unicode MS" panose="020B0604020202020204" pitchFamily="34" charset="-122"/>
                <a:cs typeface="Arial Unicode MS" panose="020B0604020202020204" pitchFamily="34" charset="-122"/>
              </a:rPr>
              <a:t>Sync-similarity=0</a:t>
            </a:r>
            <a:endParaRPr lang="zh-CN" altLang="en-US" sz="28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7" name="TextBox 16"/>
          <p:cNvSpPr txBox="1"/>
          <p:nvPr/>
        </p:nvSpPr>
        <p:spPr>
          <a:xfrm>
            <a:off x="342041" y="5791155"/>
            <a:ext cx="2912977" cy="523220"/>
          </a:xfrm>
          <a:prstGeom prst="rect">
            <a:avLst/>
          </a:prstGeom>
          <a:noFill/>
        </p:spPr>
        <p:txBody>
          <a:bodyPr wrap="none" rtlCol="0">
            <a:spAutoFit/>
          </a:bodyPr>
          <a:lstStyle/>
          <a:p>
            <a:r>
              <a:rPr lang="en-US" altLang="zh-CN" sz="2800" b="1" dirty="0" smtClean="0">
                <a:latin typeface="Arial Unicode MS" panose="020B0604020202020204" pitchFamily="34" charset="-122"/>
                <a:ea typeface="Arial Unicode MS" panose="020B0604020202020204" pitchFamily="34" charset="-122"/>
                <a:cs typeface="Arial Unicode MS" panose="020B0604020202020204" pitchFamily="34" charset="-122"/>
              </a:rPr>
              <a:t>Sync-similarity=1</a:t>
            </a:r>
            <a:endParaRPr lang="zh-CN" altLang="en-US" sz="28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13117161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2"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6"/>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1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14"/>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p:bldP spid="6" grpId="0"/>
      <p:bldP spid="7" grpId="0"/>
      <p:bldP spid="8" grpId="1" animBg="1"/>
      <p:bldP spid="8" grpId="2" animBg="1"/>
      <p:bldP spid="9" grpId="0" animBg="1"/>
      <p:bldP spid="9" grpId="1" animBg="1"/>
      <p:bldP spid="10" grpId="0"/>
      <p:bldP spid="10" grpId="1"/>
      <p:bldP spid="11" grpId="0" animBg="1"/>
      <p:bldP spid="11" grpId="1" animBg="1"/>
      <p:bldP spid="13" grpId="0"/>
      <p:bldP spid="13" grpId="1"/>
      <p:bldP spid="14" grpId="0" animBg="1"/>
      <p:bldP spid="14" grpId="1" animBg="1"/>
      <p:bldP spid="15" grpId="0" animBg="1"/>
      <p:bldP spid="16" grpId="0"/>
      <p:bldP spid="16" grpId="1"/>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Clustering Stage——Formulation</a:t>
            </a:r>
            <a:endParaRPr lang="zh-CN" altLang="en-US" dirty="0"/>
          </a:p>
        </p:txBody>
      </p:sp>
      <p:sp>
        <p:nvSpPr>
          <p:cNvPr id="3" name="Content Placeholder 2"/>
          <p:cNvSpPr>
            <a:spLocks noGrp="1"/>
          </p:cNvSpPr>
          <p:nvPr>
            <p:ph idx="1"/>
          </p:nvPr>
        </p:nvSpPr>
        <p:spPr>
          <a:xfrm>
            <a:off x="628650" y="1825624"/>
            <a:ext cx="7886700" cy="4895851"/>
          </a:xfrm>
        </p:spPr>
        <p:txBody>
          <a:bodyPr>
            <a:normAutofit/>
          </a:bodyPr>
          <a:lstStyle/>
          <a:p>
            <a:r>
              <a:rPr lang="en-US" altLang="zh-CN" dirty="0" smtClean="0"/>
              <a:t>We define Coalition center </a:t>
            </a:r>
            <a:r>
              <a:rPr lang="el-GR" altLang="zh-CN" dirty="0" smtClean="0">
                <a:latin typeface="Cambria Math" panose="02040503050406030204" pitchFamily="18" charset="0"/>
                <a:ea typeface="Cambria Math" panose="02040503050406030204" pitchFamily="18" charset="0"/>
              </a:rPr>
              <a:t>μ</a:t>
            </a:r>
            <a:r>
              <a:rPr lang="en-US" altLang="zh-CN" dirty="0" smtClean="0"/>
              <a:t>, with the same form of Click history.</a:t>
            </a:r>
          </a:p>
          <a:p>
            <a:endParaRPr lang="en-US" altLang="zh-CN" dirty="0" smtClean="0"/>
          </a:p>
          <a:p>
            <a:endParaRPr lang="en-US" altLang="zh-CN" dirty="0"/>
          </a:p>
          <a:p>
            <a:endParaRPr lang="en-US" altLang="zh-CN" dirty="0" smtClean="0"/>
          </a:p>
          <a:p>
            <a:endParaRPr lang="en-US" altLang="zh-CN" dirty="0"/>
          </a:p>
          <a:p>
            <a:endParaRPr lang="en-US" altLang="zh-CN" dirty="0" smtClean="0"/>
          </a:p>
          <a:p>
            <a:r>
              <a:rPr lang="en-US" altLang="zh-CN"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Looks like clustering!</a:t>
            </a:r>
          </a:p>
          <a:p>
            <a:r>
              <a:rPr lang="en-US" altLang="zh-CN" dirty="0" smtClean="0">
                <a:solidFill>
                  <a:srgbClr val="002060"/>
                </a:solidFill>
                <a:latin typeface="Arial Unicode MS" panose="020B0604020202020204" pitchFamily="34" charset="-122"/>
                <a:ea typeface="Arial Unicode MS" panose="020B0604020202020204" pitchFamily="34" charset="-122"/>
                <a:cs typeface="Arial Unicode MS" panose="020B0604020202020204" pitchFamily="34" charset="-122"/>
              </a:rPr>
              <a:t>But Number </a:t>
            </a:r>
            <a:r>
              <a:rPr lang="en-US" altLang="zh-CN" dirty="0">
                <a:solidFill>
                  <a:srgbClr val="002060"/>
                </a:solidFill>
                <a:latin typeface="Arial Unicode MS" panose="020B0604020202020204" pitchFamily="34" charset="-122"/>
                <a:ea typeface="Arial Unicode MS" panose="020B0604020202020204" pitchFamily="34" charset="-122"/>
                <a:cs typeface="Arial Unicode MS" panose="020B0604020202020204" pitchFamily="34" charset="-122"/>
              </a:rPr>
              <a:t>of </a:t>
            </a:r>
            <a:r>
              <a:rPr lang="en-US" altLang="zh-CN" dirty="0" smtClean="0">
                <a:solidFill>
                  <a:srgbClr val="002060"/>
                </a:solidFill>
                <a:latin typeface="Arial Unicode MS" panose="020B0604020202020204" pitchFamily="34" charset="-122"/>
                <a:ea typeface="Arial Unicode MS" panose="020B0604020202020204" pitchFamily="34" charset="-122"/>
                <a:cs typeface="Arial Unicode MS" panose="020B0604020202020204" pitchFamily="34" charset="-122"/>
              </a:rPr>
              <a:t>coalitions</a:t>
            </a:r>
            <a:r>
              <a:rPr lang="en-US" altLang="zh-CN" dirty="0" smtClean="0"/>
              <a:t> </a:t>
            </a:r>
            <a:r>
              <a:rPr lang="en-US" altLang="zh-CN" dirty="0"/>
              <a:t>is very hard to decide in </a:t>
            </a:r>
            <a:r>
              <a:rPr lang="en-US" altLang="zh-CN" dirty="0" smtClean="0"/>
              <a:t>advance</a:t>
            </a:r>
          </a:p>
        </p:txBody>
      </p:sp>
      <p:sp>
        <p:nvSpPr>
          <p:cNvPr id="4" name="Slide Number Placeholder 3"/>
          <p:cNvSpPr>
            <a:spLocks noGrp="1"/>
          </p:cNvSpPr>
          <p:nvPr>
            <p:ph type="sldNum" sz="quarter" idx="12"/>
          </p:nvPr>
        </p:nvSpPr>
        <p:spPr/>
        <p:txBody>
          <a:bodyPr/>
          <a:lstStyle/>
          <a:p>
            <a:fld id="{A6BCB084-3EF2-4D1D-99D9-11CDC8C8B05F}" type="slidenum">
              <a:rPr lang="zh-CN" altLang="en-US" smtClean="0"/>
              <a:t>16</a:t>
            </a:fld>
            <a:endParaRPr lang="zh-CN" altLang="en-US"/>
          </a:p>
        </p:txBody>
      </p:sp>
      <p:pic>
        <p:nvPicPr>
          <p:cNvPr id="5" name="Picture 4"/>
          <p:cNvPicPr>
            <a:picLocks noChangeAspect="1"/>
          </p:cNvPicPr>
          <p:nvPr/>
        </p:nvPicPr>
        <p:blipFill>
          <a:blip r:embed="rId3"/>
          <a:stretch>
            <a:fillRect/>
          </a:stretch>
        </p:blipFill>
        <p:spPr>
          <a:xfrm>
            <a:off x="328612" y="2874213"/>
            <a:ext cx="8486775" cy="1885950"/>
          </a:xfrm>
          <a:prstGeom prst="rect">
            <a:avLst/>
          </a:prstGeom>
        </p:spPr>
      </p:pic>
    </p:spTree>
    <p:extLst>
      <p:ext uri="{BB962C8B-B14F-4D97-AF65-F5344CB8AC3E}">
        <p14:creationId xmlns:p14="http://schemas.microsoft.com/office/powerpoint/2010/main" val="27790698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Clustering Stage</a:t>
            </a:r>
            <a:r>
              <a:rPr lang="en-US" altLang="zh-CN" dirty="0" smtClean="0"/>
              <a:t>——Algorithm</a:t>
            </a:r>
            <a:endParaRPr lang="zh-CN" altLang="en-US" dirty="0"/>
          </a:p>
        </p:txBody>
      </p:sp>
      <p:sp>
        <p:nvSpPr>
          <p:cNvPr id="3" name="Content Placeholder 2"/>
          <p:cNvSpPr>
            <a:spLocks noGrp="1"/>
          </p:cNvSpPr>
          <p:nvPr>
            <p:ph idx="1"/>
          </p:nvPr>
        </p:nvSpPr>
        <p:spPr>
          <a:xfrm>
            <a:off x="628650" y="1334530"/>
            <a:ext cx="7886700" cy="4842433"/>
          </a:xfrm>
        </p:spPr>
        <p:txBody>
          <a:bodyPr/>
          <a:lstStyle/>
          <a:p>
            <a:r>
              <a:rPr lang="en-US" altLang="zh-CN" dirty="0" smtClean="0"/>
              <a:t>Inspired by nonparametric clustering DP-means</a:t>
            </a:r>
          </a:p>
          <a:p>
            <a:r>
              <a:rPr lang="en-US" altLang="zh-CN" dirty="0" smtClean="0"/>
              <a:t>Each </a:t>
            </a:r>
            <a:r>
              <a:rPr lang="en-US" altLang="zh-CN"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normal surfer </a:t>
            </a:r>
            <a:r>
              <a:rPr lang="en-US" altLang="zh-CN" dirty="0" smtClean="0"/>
              <a:t>as an </a:t>
            </a:r>
            <a:r>
              <a:rPr lang="en-US" altLang="zh-CN" b="1"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one-member-coalition</a:t>
            </a:r>
          </a:p>
          <a:p>
            <a:endParaRPr lang="en-US" altLang="zh-CN" b="1"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a:p>
            <a:endParaRPr lang="en-US" altLang="zh-CN" b="1"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a:p>
            <a:endParaRPr lang="en-US" altLang="zh-CN" b="1"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a:p>
            <a:r>
              <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rPr>
              <a:t>1 Update = Assignment Step + </a:t>
            </a:r>
            <a:r>
              <a:rPr lang="en-US" altLang="zh-CN" sz="2400" b="1" dirty="0" err="1" smtClean="0">
                <a:latin typeface="Arial Unicode MS" panose="020B0604020202020204" pitchFamily="34" charset="-122"/>
                <a:ea typeface="Arial Unicode MS" panose="020B0604020202020204" pitchFamily="34" charset="-122"/>
                <a:cs typeface="Arial Unicode MS" panose="020B0604020202020204" pitchFamily="34" charset="-122"/>
              </a:rPr>
              <a:t>UpdateCenter</a:t>
            </a:r>
            <a:r>
              <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rPr>
              <a:t> Step</a:t>
            </a:r>
            <a:endParaRPr lang="zh-CN" altLang="en-US" sz="24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 name="Slide Number Placeholder 3"/>
          <p:cNvSpPr>
            <a:spLocks noGrp="1"/>
          </p:cNvSpPr>
          <p:nvPr>
            <p:ph type="sldNum" sz="quarter" idx="12"/>
          </p:nvPr>
        </p:nvSpPr>
        <p:spPr/>
        <p:txBody>
          <a:bodyPr/>
          <a:lstStyle/>
          <a:p>
            <a:fld id="{A6BCB084-3EF2-4D1D-99D9-11CDC8C8B05F}" type="slidenum">
              <a:rPr lang="zh-CN" altLang="en-US" smtClean="0"/>
              <a:t>17</a:t>
            </a:fld>
            <a:endParaRPr lang="zh-CN" altLang="en-US"/>
          </a:p>
        </p:txBody>
      </p:sp>
      <p:pic>
        <p:nvPicPr>
          <p:cNvPr id="6" name="Picture 5"/>
          <p:cNvPicPr>
            <a:picLocks noChangeAspect="1"/>
          </p:cNvPicPr>
          <p:nvPr/>
        </p:nvPicPr>
        <p:blipFill>
          <a:blip r:embed="rId3"/>
          <a:stretch>
            <a:fillRect/>
          </a:stretch>
        </p:blipFill>
        <p:spPr>
          <a:xfrm>
            <a:off x="1380137" y="2296393"/>
            <a:ext cx="6133471" cy="1490440"/>
          </a:xfrm>
          <a:prstGeom prst="rect">
            <a:avLst/>
          </a:prstGeom>
        </p:spPr>
      </p:pic>
      <p:pic>
        <p:nvPicPr>
          <p:cNvPr id="8" name="Picture 7"/>
          <p:cNvPicPr>
            <a:picLocks noChangeAspect="1"/>
          </p:cNvPicPr>
          <p:nvPr/>
        </p:nvPicPr>
        <p:blipFill>
          <a:blip r:embed="rId4"/>
          <a:stretch>
            <a:fillRect/>
          </a:stretch>
        </p:blipFill>
        <p:spPr>
          <a:xfrm>
            <a:off x="3309937" y="4433888"/>
            <a:ext cx="2524125" cy="2105025"/>
          </a:xfrm>
          <a:prstGeom prst="rect">
            <a:avLst/>
          </a:prstGeom>
        </p:spPr>
      </p:pic>
      <p:pic>
        <p:nvPicPr>
          <p:cNvPr id="9" name="Picture 8"/>
          <p:cNvPicPr>
            <a:picLocks noChangeAspect="1"/>
          </p:cNvPicPr>
          <p:nvPr/>
        </p:nvPicPr>
        <p:blipFill>
          <a:blip r:embed="rId5"/>
          <a:stretch>
            <a:fillRect/>
          </a:stretch>
        </p:blipFill>
        <p:spPr>
          <a:xfrm>
            <a:off x="3318819" y="4456169"/>
            <a:ext cx="2600325" cy="2076450"/>
          </a:xfrm>
          <a:prstGeom prst="rect">
            <a:avLst/>
          </a:prstGeom>
        </p:spPr>
      </p:pic>
      <p:pic>
        <p:nvPicPr>
          <p:cNvPr id="10" name="Picture 9"/>
          <p:cNvPicPr>
            <a:picLocks noChangeAspect="1"/>
          </p:cNvPicPr>
          <p:nvPr/>
        </p:nvPicPr>
        <p:blipFill>
          <a:blip r:embed="rId6"/>
          <a:stretch>
            <a:fillRect/>
          </a:stretch>
        </p:blipFill>
        <p:spPr>
          <a:xfrm>
            <a:off x="3245167" y="4524375"/>
            <a:ext cx="2619375" cy="2295525"/>
          </a:xfrm>
          <a:prstGeom prst="rect">
            <a:avLst/>
          </a:prstGeom>
        </p:spPr>
      </p:pic>
      <p:pic>
        <p:nvPicPr>
          <p:cNvPr id="11" name="Picture 10"/>
          <p:cNvPicPr>
            <a:picLocks noChangeAspect="1"/>
          </p:cNvPicPr>
          <p:nvPr/>
        </p:nvPicPr>
        <p:blipFill>
          <a:blip r:embed="rId7"/>
          <a:stretch>
            <a:fillRect/>
          </a:stretch>
        </p:blipFill>
        <p:spPr>
          <a:xfrm>
            <a:off x="3341525" y="4478384"/>
            <a:ext cx="2771775" cy="2314575"/>
          </a:xfrm>
          <a:prstGeom prst="rect">
            <a:avLst/>
          </a:prstGeom>
        </p:spPr>
      </p:pic>
    </p:spTree>
    <p:extLst>
      <p:ext uri="{BB962C8B-B14F-4D97-AF65-F5344CB8AC3E}">
        <p14:creationId xmlns:p14="http://schemas.microsoft.com/office/powerpoint/2010/main" val="18563467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Filtering Stage</a:t>
            </a:r>
            <a:endParaRPr lang="zh-CN" altLang="en-US" dirty="0"/>
          </a:p>
        </p:txBody>
      </p:sp>
      <p:sp>
        <p:nvSpPr>
          <p:cNvPr id="7" name="Rectangle 6"/>
          <p:cNvSpPr/>
          <p:nvPr/>
        </p:nvSpPr>
        <p:spPr>
          <a:xfrm>
            <a:off x="533400" y="4071868"/>
            <a:ext cx="7905750" cy="193317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Content Placeholder 2"/>
          <p:cNvSpPr>
            <a:spLocks noGrp="1"/>
          </p:cNvSpPr>
          <p:nvPr>
            <p:ph idx="1"/>
          </p:nvPr>
        </p:nvSpPr>
        <p:spPr/>
        <p:txBody>
          <a:bodyPr/>
          <a:lstStyle/>
          <a:p>
            <a:r>
              <a:rPr lang="en-US" altLang="zh-CN" dirty="0"/>
              <a:t>R</a:t>
            </a:r>
            <a:r>
              <a:rPr lang="en-US" altLang="zh-CN" dirty="0" smtClean="0"/>
              <a:t>emove </a:t>
            </a:r>
            <a:r>
              <a:rPr lang="en-US" altLang="zh-CN" b="1" dirty="0" smtClean="0">
                <a:solidFill>
                  <a:srgbClr val="002060"/>
                </a:solidFill>
                <a:latin typeface="Arial Unicode MS" panose="020B0604020202020204" pitchFamily="34" charset="-122"/>
                <a:ea typeface="Arial Unicode MS" panose="020B0604020202020204" pitchFamily="34" charset="-122"/>
                <a:cs typeface="Arial Unicode MS" panose="020B0604020202020204" pitchFamily="34" charset="-122"/>
              </a:rPr>
              <a:t>false alarm clusters </a:t>
            </a:r>
            <a:r>
              <a:rPr lang="en-US" altLang="zh-CN" dirty="0" smtClean="0"/>
              <a:t>(e.g. games ad.)</a:t>
            </a:r>
          </a:p>
          <a:p>
            <a:r>
              <a:rPr lang="en-US" altLang="zh-CN" dirty="0" smtClean="0"/>
              <a:t>False </a:t>
            </a:r>
            <a:r>
              <a:rPr lang="en-US" altLang="zh-CN" dirty="0"/>
              <a:t>alarm clusters </a:t>
            </a:r>
            <a:r>
              <a:rPr lang="en-US" altLang="zh-CN" dirty="0" smtClean="0"/>
              <a:t>usually </a:t>
            </a:r>
            <a:r>
              <a:rPr lang="en-US" altLang="zh-CN" dirty="0"/>
              <a:t>focus on one business </a:t>
            </a:r>
            <a:r>
              <a:rPr lang="en-US" altLang="zh-CN" dirty="0" smtClean="0"/>
              <a:t>domain, which </a:t>
            </a:r>
            <a:r>
              <a:rPr lang="en-US" altLang="zh-CN" dirty="0"/>
              <a:t>invalid the </a:t>
            </a:r>
            <a:r>
              <a:rPr lang="en-US" altLang="zh-CN" sz="3200" dirty="0" err="1" smtClean="0">
                <a:solidFill>
                  <a:srgbClr val="002060"/>
                </a:solidFill>
                <a:latin typeface="Arial Unicode MS" panose="020B0604020202020204" pitchFamily="34" charset="-122"/>
                <a:ea typeface="Arial Unicode MS" panose="020B0604020202020204" pitchFamily="34" charset="-122"/>
                <a:cs typeface="Arial Unicode MS" panose="020B0604020202020204" pitchFamily="34" charset="-122"/>
              </a:rPr>
              <a:t>dispersivity</a:t>
            </a:r>
            <a:r>
              <a:rPr lang="en-US" altLang="zh-CN" sz="3200" dirty="0" smtClean="0"/>
              <a:t>.</a:t>
            </a:r>
          </a:p>
          <a:p>
            <a:r>
              <a:rPr lang="en-US" altLang="zh-CN" sz="3200" dirty="0" smtClean="0"/>
              <a:t>Use query-advertiser inverted list!</a:t>
            </a:r>
          </a:p>
          <a:p>
            <a:pPr marL="0" indent="0">
              <a:buNone/>
            </a:pPr>
            <a:endParaRPr lang="zh-CN" altLang="en-US" sz="3200" dirty="0"/>
          </a:p>
        </p:txBody>
      </p:sp>
      <p:sp>
        <p:nvSpPr>
          <p:cNvPr id="4" name="灯片编号占位符 3"/>
          <p:cNvSpPr>
            <a:spLocks noGrp="1"/>
          </p:cNvSpPr>
          <p:nvPr>
            <p:ph type="sldNum" sz="quarter" idx="12"/>
          </p:nvPr>
        </p:nvSpPr>
        <p:spPr/>
        <p:txBody>
          <a:bodyPr/>
          <a:lstStyle/>
          <a:p>
            <a:fld id="{A6BCB084-3EF2-4D1D-99D9-11CDC8C8B05F}" type="slidenum">
              <a:rPr lang="zh-CN" altLang="en-US" smtClean="0"/>
              <a:t>18</a:t>
            </a:fld>
            <a:endParaRPr lang="zh-CN" altLang="en-US"/>
          </a:p>
        </p:txBody>
      </p:sp>
      <p:sp>
        <p:nvSpPr>
          <p:cNvPr id="5" name="文本框 6"/>
          <p:cNvSpPr txBox="1"/>
          <p:nvPr/>
        </p:nvSpPr>
        <p:spPr>
          <a:xfrm>
            <a:off x="912239" y="4206804"/>
            <a:ext cx="7319521" cy="523220"/>
          </a:xfrm>
          <a:prstGeom prst="rect">
            <a:avLst/>
          </a:prstGeom>
          <a:noFill/>
        </p:spPr>
        <p:txBody>
          <a:bodyPr wrap="square" rtlCol="0">
            <a:spAutoFit/>
          </a:bodyPr>
          <a:lstStyle/>
          <a:p>
            <a:r>
              <a:rPr lang="en-US" altLang="zh-CN" sz="2800" b="1" dirty="0" smtClean="0">
                <a:solidFill>
                  <a:srgbClr val="0070C0"/>
                </a:solidFill>
              </a:rPr>
              <a:t>Query: game,{</a:t>
            </a:r>
            <a:r>
              <a:rPr lang="en-US" altLang="zh-CN" sz="2800" b="1" i="1" dirty="0" smtClean="0">
                <a:solidFill>
                  <a:srgbClr val="0070C0"/>
                </a:solidFill>
              </a:rPr>
              <a:t>Advertiser Id: </a:t>
            </a:r>
            <a:r>
              <a:rPr lang="en-US" altLang="zh-CN" sz="2800" b="1" dirty="0" smtClean="0">
                <a:solidFill>
                  <a:srgbClr val="0070C0"/>
                </a:solidFill>
              </a:rPr>
              <a:t>2,19,79,184,336,…}</a:t>
            </a:r>
            <a:endParaRPr lang="zh-CN" altLang="en-US" sz="2800" b="1" dirty="0">
              <a:solidFill>
                <a:srgbClr val="0070C0"/>
              </a:solidFill>
            </a:endParaRPr>
          </a:p>
        </p:txBody>
      </p:sp>
      <p:sp>
        <p:nvSpPr>
          <p:cNvPr id="6" name="文本框 6"/>
          <p:cNvSpPr txBox="1"/>
          <p:nvPr/>
        </p:nvSpPr>
        <p:spPr>
          <a:xfrm>
            <a:off x="1433954" y="5081328"/>
            <a:ext cx="6509896" cy="523220"/>
          </a:xfrm>
          <a:prstGeom prst="rect">
            <a:avLst/>
          </a:prstGeom>
          <a:noFill/>
        </p:spPr>
        <p:txBody>
          <a:bodyPr wrap="square" rtlCol="0">
            <a:spAutoFit/>
          </a:bodyPr>
          <a:lstStyle/>
          <a:p>
            <a:r>
              <a:rPr lang="en-US" altLang="zh-CN" sz="2800" b="1" dirty="0" smtClean="0">
                <a:solidFill>
                  <a:srgbClr val="FF0000"/>
                </a:solidFill>
              </a:rPr>
              <a:t>Center: k,{ </a:t>
            </a:r>
            <a:r>
              <a:rPr lang="en-US" altLang="zh-CN" sz="2800" b="1" i="1" dirty="0" smtClean="0">
                <a:solidFill>
                  <a:srgbClr val="FF0000"/>
                </a:solidFill>
              </a:rPr>
              <a:t>Advertiser Id: </a:t>
            </a:r>
            <a:r>
              <a:rPr lang="en-US" altLang="zh-CN" sz="2800" b="1" dirty="0" smtClean="0">
                <a:solidFill>
                  <a:srgbClr val="FF0000"/>
                </a:solidFill>
              </a:rPr>
              <a:t>2,19,66,79}</a:t>
            </a:r>
            <a:endParaRPr lang="zh-CN" altLang="en-US" sz="2800" b="1" dirty="0">
              <a:solidFill>
                <a:srgbClr val="FF0000"/>
              </a:solidFill>
            </a:endParaRPr>
          </a:p>
        </p:txBody>
      </p:sp>
      <p:sp>
        <p:nvSpPr>
          <p:cNvPr id="8" name="文本框 6"/>
          <p:cNvSpPr txBox="1"/>
          <p:nvPr/>
        </p:nvSpPr>
        <p:spPr>
          <a:xfrm>
            <a:off x="912238" y="4206804"/>
            <a:ext cx="7319521" cy="523220"/>
          </a:xfrm>
          <a:prstGeom prst="rect">
            <a:avLst/>
          </a:prstGeom>
          <a:noFill/>
        </p:spPr>
        <p:txBody>
          <a:bodyPr wrap="square" rtlCol="0">
            <a:spAutoFit/>
          </a:bodyPr>
          <a:lstStyle/>
          <a:p>
            <a:r>
              <a:rPr lang="en-US" altLang="zh-CN" sz="2800" b="1" dirty="0" smtClean="0">
                <a:solidFill>
                  <a:srgbClr val="0070C0"/>
                </a:solidFill>
              </a:rPr>
              <a:t>Query: game,{</a:t>
            </a:r>
            <a:r>
              <a:rPr lang="en-US" altLang="zh-CN" sz="2800" b="1" i="1" dirty="0" smtClean="0">
                <a:solidFill>
                  <a:srgbClr val="0070C0"/>
                </a:solidFill>
              </a:rPr>
              <a:t>Advertiser Id: </a:t>
            </a:r>
            <a:r>
              <a:rPr lang="en-US" altLang="zh-CN" sz="2800" b="1" dirty="0" smtClean="0">
                <a:solidFill>
                  <a:srgbClr val="00B050"/>
                </a:solidFill>
              </a:rPr>
              <a:t>2,19</a:t>
            </a:r>
            <a:r>
              <a:rPr lang="en-US" altLang="zh-CN" sz="2800" b="1" dirty="0" smtClean="0">
                <a:solidFill>
                  <a:srgbClr val="0070C0"/>
                </a:solidFill>
              </a:rPr>
              <a:t>,</a:t>
            </a:r>
            <a:r>
              <a:rPr lang="en-US" altLang="zh-CN" sz="2800" b="1" dirty="0" smtClean="0">
                <a:solidFill>
                  <a:srgbClr val="00B050"/>
                </a:solidFill>
              </a:rPr>
              <a:t>79</a:t>
            </a:r>
            <a:r>
              <a:rPr lang="en-US" altLang="zh-CN" sz="2800" b="1" dirty="0" smtClean="0">
                <a:solidFill>
                  <a:srgbClr val="0070C0"/>
                </a:solidFill>
              </a:rPr>
              <a:t>,184,336,…}</a:t>
            </a:r>
            <a:endParaRPr lang="zh-CN" altLang="en-US" sz="2800" b="1" dirty="0">
              <a:solidFill>
                <a:srgbClr val="0070C0"/>
              </a:solidFill>
            </a:endParaRPr>
          </a:p>
        </p:txBody>
      </p:sp>
      <p:sp>
        <p:nvSpPr>
          <p:cNvPr id="9" name="文本框 6"/>
          <p:cNvSpPr txBox="1"/>
          <p:nvPr/>
        </p:nvSpPr>
        <p:spPr>
          <a:xfrm>
            <a:off x="1433954" y="5081328"/>
            <a:ext cx="6509896" cy="523220"/>
          </a:xfrm>
          <a:prstGeom prst="rect">
            <a:avLst/>
          </a:prstGeom>
          <a:noFill/>
        </p:spPr>
        <p:txBody>
          <a:bodyPr wrap="square" rtlCol="0">
            <a:spAutoFit/>
          </a:bodyPr>
          <a:lstStyle/>
          <a:p>
            <a:r>
              <a:rPr lang="en-US" altLang="zh-CN" sz="2800" b="1" dirty="0" smtClean="0">
                <a:solidFill>
                  <a:srgbClr val="FF0000"/>
                </a:solidFill>
              </a:rPr>
              <a:t>Center: k,{ </a:t>
            </a:r>
            <a:r>
              <a:rPr lang="en-US" altLang="zh-CN" sz="2800" b="1" i="1" dirty="0" smtClean="0">
                <a:solidFill>
                  <a:srgbClr val="FF0000"/>
                </a:solidFill>
              </a:rPr>
              <a:t>Advertiser Id: </a:t>
            </a:r>
            <a:r>
              <a:rPr lang="en-US" altLang="zh-CN" sz="2800" b="1" dirty="0" smtClean="0">
                <a:solidFill>
                  <a:srgbClr val="00B050"/>
                </a:solidFill>
              </a:rPr>
              <a:t>2,19</a:t>
            </a:r>
            <a:r>
              <a:rPr lang="en-US" altLang="zh-CN" sz="2800" b="1" dirty="0" smtClean="0">
                <a:solidFill>
                  <a:srgbClr val="FF0000"/>
                </a:solidFill>
              </a:rPr>
              <a:t>,66,</a:t>
            </a:r>
            <a:r>
              <a:rPr lang="en-US" altLang="zh-CN" sz="2800" b="1" dirty="0" smtClean="0">
                <a:solidFill>
                  <a:srgbClr val="00B050"/>
                </a:solidFill>
              </a:rPr>
              <a:t>79</a:t>
            </a:r>
            <a:r>
              <a:rPr lang="en-US" altLang="zh-CN" sz="2800" b="1" dirty="0" smtClean="0">
                <a:solidFill>
                  <a:srgbClr val="FF0000"/>
                </a:solidFill>
              </a:rPr>
              <a:t>}</a:t>
            </a:r>
            <a:endParaRPr lang="zh-CN" altLang="en-US" sz="2800" b="1" dirty="0">
              <a:solidFill>
                <a:srgbClr val="FF0000"/>
              </a:solidFill>
            </a:endParaRPr>
          </a:p>
        </p:txBody>
      </p:sp>
      <p:sp>
        <p:nvSpPr>
          <p:cNvPr id="10" name="TextBox 9"/>
          <p:cNvSpPr txBox="1"/>
          <p:nvPr/>
        </p:nvSpPr>
        <p:spPr>
          <a:xfrm>
            <a:off x="628650" y="6067326"/>
            <a:ext cx="7904728" cy="400110"/>
          </a:xfrm>
          <a:prstGeom prst="rect">
            <a:avLst/>
          </a:prstGeom>
          <a:noFill/>
        </p:spPr>
        <p:txBody>
          <a:bodyPr wrap="none" rtlCol="0">
            <a:spAutoFit/>
          </a:bodyPr>
          <a:lstStyle/>
          <a:p>
            <a:r>
              <a:rPr lang="en-US" altLang="zh-CN" sz="2000"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At least 3 Advertisers in this coalition share same business domain!</a:t>
            </a:r>
            <a:endParaRPr lang="zh-CN" altLang="en-US" sz="2000"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19091635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6"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Parallelization</a:t>
            </a:r>
            <a:endParaRPr lang="zh-CN" altLang="en-US" dirty="0"/>
          </a:p>
        </p:txBody>
      </p:sp>
      <p:sp>
        <p:nvSpPr>
          <p:cNvPr id="3" name="Content Placeholder 2"/>
          <p:cNvSpPr>
            <a:spLocks noGrp="1"/>
          </p:cNvSpPr>
          <p:nvPr>
            <p:ph idx="1"/>
          </p:nvPr>
        </p:nvSpPr>
        <p:spPr/>
        <p:txBody>
          <a:bodyPr/>
          <a:lstStyle/>
          <a:p>
            <a:r>
              <a:rPr lang="en-US" altLang="zh-CN" dirty="0"/>
              <a:t>The real world click logs can be </a:t>
            </a:r>
            <a:r>
              <a:rPr lang="en-US" altLang="zh-CN"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very large</a:t>
            </a:r>
            <a:r>
              <a:rPr lang="en-US" altLang="zh-CN" dirty="0"/>
              <a:t>, </a:t>
            </a:r>
            <a:r>
              <a:rPr lang="en-US" altLang="zh-CN" dirty="0" smtClean="0"/>
              <a:t>a serial </a:t>
            </a:r>
            <a:r>
              <a:rPr lang="en-US" altLang="zh-CN" dirty="0"/>
              <a:t>algorithm </a:t>
            </a:r>
            <a:r>
              <a:rPr lang="en-US" altLang="zh-CN" dirty="0" smtClean="0"/>
              <a:t>may</a:t>
            </a:r>
            <a:r>
              <a:rPr lang="zh-CN" altLang="en-US" dirty="0" smtClean="0"/>
              <a:t> </a:t>
            </a:r>
            <a:r>
              <a:rPr lang="en-US" altLang="zh-CN" dirty="0" smtClean="0"/>
              <a:t>cannot</a:t>
            </a:r>
            <a:r>
              <a:rPr lang="zh-CN" altLang="en-US" dirty="0" smtClean="0"/>
              <a:t> </a:t>
            </a:r>
            <a:r>
              <a:rPr lang="en-US" altLang="zh-CN" dirty="0" smtClean="0"/>
              <a:t>be</a:t>
            </a:r>
            <a:r>
              <a:rPr lang="zh-CN" altLang="en-US" dirty="0" smtClean="0"/>
              <a:t> </a:t>
            </a:r>
            <a:r>
              <a:rPr lang="en-US" altLang="zh-CN" dirty="0" smtClean="0"/>
              <a:t>used. So </a:t>
            </a:r>
            <a:r>
              <a:rPr lang="en-US" altLang="zh-CN" dirty="0"/>
              <a:t>we develop a </a:t>
            </a:r>
            <a:r>
              <a:rPr lang="en-US" altLang="zh-CN"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parallel</a:t>
            </a:r>
            <a:r>
              <a:rPr lang="en-US" altLang="zh-CN" dirty="0" smtClean="0"/>
              <a:t> implementation </a:t>
            </a:r>
            <a:r>
              <a:rPr lang="en-US" altLang="zh-CN" dirty="0"/>
              <a:t>to </a:t>
            </a:r>
            <a:r>
              <a:rPr lang="en-US" altLang="zh-CN"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make it practical in real scenarios</a:t>
            </a:r>
            <a:r>
              <a:rPr lang="en-US" altLang="zh-CN" dirty="0" smtClean="0"/>
              <a:t>.</a:t>
            </a:r>
          </a:p>
          <a:p>
            <a:endParaRPr lang="en-US" altLang="zh-CN" dirty="0"/>
          </a:p>
          <a:p>
            <a:r>
              <a:rPr lang="en-US" altLang="zh-CN" dirty="0" smtClean="0"/>
              <a:t>Its </a:t>
            </a:r>
            <a:r>
              <a:rPr lang="en-US" altLang="zh-CN"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difficulty</a:t>
            </a:r>
            <a:r>
              <a:rPr lang="en-US" altLang="zh-CN" dirty="0" smtClean="0"/>
              <a:t> </a:t>
            </a:r>
            <a:r>
              <a:rPr lang="en-US" altLang="zh-CN" dirty="0"/>
              <a:t>is in the </a:t>
            </a:r>
            <a:r>
              <a:rPr lang="en-US" altLang="zh-CN"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Assignment</a:t>
            </a:r>
            <a:r>
              <a:rPr lang="en-US" altLang="zh-CN" dirty="0"/>
              <a:t> </a:t>
            </a:r>
            <a:r>
              <a:rPr lang="en-US" altLang="zh-CN" dirty="0" smtClean="0"/>
              <a:t>step of the </a:t>
            </a:r>
            <a:r>
              <a:rPr lang="en-US" altLang="zh-CN"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nonparametric </a:t>
            </a:r>
            <a:r>
              <a:rPr lang="en-US" altLang="zh-CN"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clustering </a:t>
            </a:r>
            <a:r>
              <a:rPr lang="en-US" altLang="zh-CN"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algorithm</a:t>
            </a:r>
            <a:r>
              <a:rPr lang="en-US" altLang="zh-CN" dirty="0" smtClean="0"/>
              <a:t>.</a:t>
            </a:r>
            <a:endParaRPr lang="zh-CN" altLang="en-US" dirty="0"/>
          </a:p>
        </p:txBody>
      </p:sp>
      <p:sp>
        <p:nvSpPr>
          <p:cNvPr id="4" name="灯片编号占位符 3"/>
          <p:cNvSpPr>
            <a:spLocks noGrp="1"/>
          </p:cNvSpPr>
          <p:nvPr>
            <p:ph type="sldNum" sz="quarter" idx="12"/>
          </p:nvPr>
        </p:nvSpPr>
        <p:spPr/>
        <p:txBody>
          <a:bodyPr/>
          <a:lstStyle/>
          <a:p>
            <a:fld id="{A6BCB084-3EF2-4D1D-99D9-11CDC8C8B05F}" type="slidenum">
              <a:rPr lang="zh-CN" altLang="en-US" smtClean="0"/>
              <a:t>19</a:t>
            </a:fld>
            <a:endParaRPr lang="zh-CN" altLang="en-US"/>
          </a:p>
        </p:txBody>
      </p:sp>
    </p:spTree>
    <p:extLst>
      <p:ext uri="{BB962C8B-B14F-4D97-AF65-F5344CB8AC3E}">
        <p14:creationId xmlns:p14="http://schemas.microsoft.com/office/powerpoint/2010/main" val="1744135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Outline</a:t>
            </a:r>
            <a:endParaRPr lang="zh-CN" altLang="en-US" dirty="0"/>
          </a:p>
        </p:txBody>
      </p:sp>
      <p:sp>
        <p:nvSpPr>
          <p:cNvPr id="3" name="Content Placeholder 2"/>
          <p:cNvSpPr>
            <a:spLocks noGrp="1"/>
          </p:cNvSpPr>
          <p:nvPr>
            <p:ph idx="1"/>
          </p:nvPr>
        </p:nvSpPr>
        <p:spPr/>
        <p:txBody>
          <a:bodyPr/>
          <a:lstStyle/>
          <a:p>
            <a:r>
              <a:rPr lang="en-US" altLang="zh-CN" dirty="0" smtClean="0">
                <a:solidFill>
                  <a:srgbClr val="FF0000"/>
                </a:solidFill>
              </a:rPr>
              <a:t>Motivation</a:t>
            </a:r>
          </a:p>
          <a:p>
            <a:r>
              <a:rPr lang="en-US" altLang="zh-CN" dirty="0" smtClean="0"/>
              <a:t>Characteristic Analysis</a:t>
            </a:r>
          </a:p>
          <a:p>
            <a:r>
              <a:rPr lang="en-US" altLang="zh-CN" dirty="0" smtClean="0"/>
              <a:t>Detection Methods</a:t>
            </a:r>
          </a:p>
          <a:p>
            <a:r>
              <a:rPr lang="en-US" altLang="zh-CN" dirty="0" smtClean="0"/>
              <a:t>Empirical Results</a:t>
            </a:r>
          </a:p>
          <a:p>
            <a:r>
              <a:rPr lang="en-US" altLang="zh-CN" dirty="0" smtClean="0"/>
              <a:t>Conclusion</a:t>
            </a:r>
            <a:endParaRPr lang="zh-CN" altLang="en-US" dirty="0"/>
          </a:p>
        </p:txBody>
      </p:sp>
      <p:sp>
        <p:nvSpPr>
          <p:cNvPr id="4" name="灯片编号占位符 3"/>
          <p:cNvSpPr>
            <a:spLocks noGrp="1"/>
          </p:cNvSpPr>
          <p:nvPr>
            <p:ph type="sldNum" sz="quarter" idx="12"/>
          </p:nvPr>
        </p:nvSpPr>
        <p:spPr/>
        <p:txBody>
          <a:bodyPr/>
          <a:lstStyle/>
          <a:p>
            <a:fld id="{A6BCB084-3EF2-4D1D-99D9-11CDC8C8B05F}" type="slidenum">
              <a:rPr lang="zh-CN" altLang="en-US" smtClean="0"/>
              <a:t>2</a:t>
            </a:fld>
            <a:endParaRPr lang="zh-CN" altLang="en-US"/>
          </a:p>
        </p:txBody>
      </p:sp>
    </p:spTree>
    <p:extLst>
      <p:ext uri="{BB962C8B-B14F-4D97-AF65-F5344CB8AC3E}">
        <p14:creationId xmlns:p14="http://schemas.microsoft.com/office/powerpoint/2010/main" val="113256804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Parallel Assignment Step</a:t>
            </a:r>
            <a:endParaRPr lang="zh-CN" alt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9808" y="2047348"/>
            <a:ext cx="3812483" cy="3952344"/>
          </a:xfrm>
        </p:spPr>
      </p:pic>
      <p:sp>
        <p:nvSpPr>
          <p:cNvPr id="4" name="Slide Number Placeholder 3"/>
          <p:cNvSpPr>
            <a:spLocks noGrp="1"/>
          </p:cNvSpPr>
          <p:nvPr>
            <p:ph type="sldNum" sz="quarter" idx="12"/>
          </p:nvPr>
        </p:nvSpPr>
        <p:spPr/>
        <p:txBody>
          <a:bodyPr/>
          <a:lstStyle/>
          <a:p>
            <a:fld id="{A6BCB084-3EF2-4D1D-99D9-11CDC8C8B05F}" type="slidenum">
              <a:rPr lang="zh-CN" altLang="en-US" smtClean="0"/>
              <a:t>20</a:t>
            </a:fld>
            <a:endParaRPr lang="zh-CN" alt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805" y="2047348"/>
            <a:ext cx="3812484" cy="395234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9806" y="2047348"/>
            <a:ext cx="3812484" cy="395234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9806" y="2047348"/>
            <a:ext cx="3812484" cy="3952344"/>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9807" y="2047348"/>
            <a:ext cx="3812484" cy="3952344"/>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9807" y="2047348"/>
            <a:ext cx="3812484" cy="3952344"/>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9807" y="2047348"/>
            <a:ext cx="3812484" cy="3952344"/>
          </a:xfrm>
          <a:prstGeom prst="rect">
            <a:avLst/>
          </a:prstGeom>
        </p:spPr>
      </p:pic>
      <p:sp>
        <p:nvSpPr>
          <p:cNvPr id="16" name="TextBox 15"/>
          <p:cNvSpPr txBox="1"/>
          <p:nvPr/>
        </p:nvSpPr>
        <p:spPr>
          <a:xfrm>
            <a:off x="4971362" y="2122225"/>
            <a:ext cx="3558988" cy="461665"/>
          </a:xfrm>
          <a:prstGeom prst="rect">
            <a:avLst/>
          </a:prstGeom>
          <a:noFill/>
        </p:spPr>
        <p:txBody>
          <a:bodyPr wrap="none" rtlCol="0">
            <a:spAutoFit/>
          </a:bodyPr>
          <a:lstStyle/>
          <a:p>
            <a:r>
              <a:rPr lang="en-US" altLang="zh-CN" sz="2400" dirty="0" smtClean="0">
                <a:solidFill>
                  <a:srgbClr val="660066"/>
                </a:solidFill>
                <a:latin typeface="Arial Unicode MS" panose="020B0604020202020204" pitchFamily="34" charset="-122"/>
                <a:ea typeface="Arial Unicode MS" panose="020B0604020202020204" pitchFamily="34" charset="-122"/>
                <a:cs typeface="Arial Unicode MS" panose="020B0604020202020204" pitchFamily="34" charset="-122"/>
              </a:rPr>
              <a:t>Divide data into </a:t>
            </a:r>
            <a:r>
              <a:rPr lang="en-US" altLang="zh-CN" sz="2400" dirty="0" err="1" smtClean="0">
                <a:solidFill>
                  <a:srgbClr val="660066"/>
                </a:solidFill>
                <a:latin typeface="Arial Unicode MS" panose="020B0604020202020204" pitchFamily="34" charset="-122"/>
                <a:ea typeface="Arial Unicode MS" panose="020B0604020202020204" pitchFamily="34" charset="-122"/>
                <a:cs typeface="Arial Unicode MS" panose="020B0604020202020204" pitchFamily="34" charset="-122"/>
              </a:rPr>
              <a:t>epoches</a:t>
            </a:r>
            <a:endParaRPr lang="zh-CN" altLang="en-US" sz="2400" dirty="0">
              <a:solidFill>
                <a:srgbClr val="660066"/>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7" name="TextBox 16"/>
          <p:cNvSpPr txBox="1"/>
          <p:nvPr/>
        </p:nvSpPr>
        <p:spPr>
          <a:xfrm>
            <a:off x="4971362" y="2593314"/>
            <a:ext cx="4172638" cy="461665"/>
          </a:xfrm>
          <a:prstGeom prst="rect">
            <a:avLst/>
          </a:prstGeom>
          <a:noFill/>
        </p:spPr>
        <p:txBody>
          <a:bodyPr wrap="square" rtlCol="0">
            <a:spAutoFit/>
          </a:bodyPr>
          <a:lstStyle/>
          <a:p>
            <a:r>
              <a:rPr lang="en-US" altLang="zh-CN" sz="2400" dirty="0" smtClean="0">
                <a:solidFill>
                  <a:srgbClr val="800080"/>
                </a:solidFill>
                <a:latin typeface="Arial Unicode MS" panose="020B0604020202020204" pitchFamily="34" charset="-122"/>
                <a:ea typeface="Arial Unicode MS" panose="020B0604020202020204" pitchFamily="34" charset="-122"/>
                <a:cs typeface="Arial Unicode MS" panose="020B0604020202020204" pitchFamily="34" charset="-122"/>
              </a:rPr>
              <a:t>Assign in parallel</a:t>
            </a:r>
            <a:endParaRPr lang="zh-CN" altLang="en-US" sz="2400" dirty="0">
              <a:solidFill>
                <a:srgbClr val="80008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8" name="TextBox 17"/>
          <p:cNvSpPr txBox="1"/>
          <p:nvPr/>
        </p:nvSpPr>
        <p:spPr>
          <a:xfrm>
            <a:off x="4971362" y="3064403"/>
            <a:ext cx="2748307" cy="461665"/>
          </a:xfrm>
          <a:prstGeom prst="rect">
            <a:avLst/>
          </a:prstGeom>
          <a:noFill/>
        </p:spPr>
        <p:txBody>
          <a:bodyPr wrap="square" rtlCol="0">
            <a:spAutoFit/>
          </a:bodyPr>
          <a:lstStyle/>
          <a:p>
            <a:r>
              <a:rPr lang="en-US" altLang="zh-CN" sz="2400" dirty="0" smtClean="0">
                <a:solidFill>
                  <a:srgbClr val="990099"/>
                </a:solidFill>
                <a:latin typeface="Arial Unicode MS" panose="020B0604020202020204" pitchFamily="34" charset="-122"/>
                <a:ea typeface="Arial Unicode MS" panose="020B0604020202020204" pitchFamily="34" charset="-122"/>
                <a:cs typeface="Arial Unicode MS" panose="020B0604020202020204" pitchFamily="34" charset="-122"/>
              </a:rPr>
              <a:t>Save assignments</a:t>
            </a:r>
            <a:endParaRPr lang="zh-CN" altLang="en-US" sz="2400" dirty="0">
              <a:solidFill>
                <a:srgbClr val="990099"/>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9" name="TextBox 18"/>
          <p:cNvSpPr txBox="1"/>
          <p:nvPr/>
        </p:nvSpPr>
        <p:spPr>
          <a:xfrm>
            <a:off x="4971362" y="3535492"/>
            <a:ext cx="3153464" cy="461665"/>
          </a:xfrm>
          <a:prstGeom prst="rect">
            <a:avLst/>
          </a:prstGeom>
          <a:noFill/>
        </p:spPr>
        <p:txBody>
          <a:bodyPr wrap="square" rtlCol="0">
            <a:spAutoFit/>
          </a:bodyPr>
          <a:lstStyle/>
          <a:p>
            <a:r>
              <a:rPr lang="en-US" altLang="zh-CN" sz="2400" dirty="0" smtClean="0">
                <a:solidFill>
                  <a:srgbClr val="993366"/>
                </a:solidFill>
                <a:latin typeface="Arial Unicode MS" panose="020B0604020202020204" pitchFamily="34" charset="-122"/>
                <a:ea typeface="Arial Unicode MS" panose="020B0604020202020204" pitchFamily="34" charset="-122"/>
                <a:cs typeface="Arial Unicode MS" panose="020B0604020202020204" pitchFamily="34" charset="-122"/>
              </a:rPr>
              <a:t>Gather new clusters</a:t>
            </a:r>
            <a:endParaRPr lang="zh-CN" altLang="en-US" sz="2400" dirty="0">
              <a:solidFill>
                <a:srgbClr val="993366"/>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0" name="TextBox 19"/>
          <p:cNvSpPr txBox="1"/>
          <p:nvPr/>
        </p:nvSpPr>
        <p:spPr>
          <a:xfrm>
            <a:off x="4971362" y="4006581"/>
            <a:ext cx="3153464" cy="461665"/>
          </a:xfrm>
          <a:prstGeom prst="rect">
            <a:avLst/>
          </a:prstGeom>
          <a:noFill/>
        </p:spPr>
        <p:txBody>
          <a:bodyPr wrap="square" rtlCol="0">
            <a:spAutoFit/>
          </a:bodyPr>
          <a:lstStyle/>
          <a:p>
            <a:r>
              <a:rPr lang="en-US" altLang="zh-CN" sz="2400" dirty="0" smtClean="0">
                <a:solidFill>
                  <a:srgbClr val="660033"/>
                </a:solidFill>
                <a:latin typeface="Arial Unicode MS" panose="020B0604020202020204" pitchFamily="34" charset="-122"/>
                <a:ea typeface="Arial Unicode MS" panose="020B0604020202020204" pitchFamily="34" charset="-122"/>
                <a:cs typeface="Arial Unicode MS" panose="020B0604020202020204" pitchFamily="34" charset="-122"/>
              </a:rPr>
              <a:t>Merge similar clusters</a:t>
            </a:r>
            <a:endParaRPr lang="zh-CN" altLang="en-US" sz="2400" dirty="0">
              <a:solidFill>
                <a:srgbClr val="660033"/>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1" name="TextBox 20"/>
          <p:cNvSpPr txBox="1"/>
          <p:nvPr/>
        </p:nvSpPr>
        <p:spPr>
          <a:xfrm>
            <a:off x="4971362" y="4477670"/>
            <a:ext cx="3153464" cy="461665"/>
          </a:xfrm>
          <a:prstGeom prst="rect">
            <a:avLst/>
          </a:prstGeom>
          <a:noFill/>
        </p:spPr>
        <p:txBody>
          <a:bodyPr wrap="square" rtlCol="0">
            <a:spAutoFit/>
          </a:bodyPr>
          <a:lstStyle/>
          <a:p>
            <a:r>
              <a:rPr lang="en-US" altLang="zh-CN" sz="2400" dirty="0" smtClean="0">
                <a:solidFill>
                  <a:srgbClr val="990033"/>
                </a:solidFill>
                <a:latin typeface="Arial Unicode MS" panose="020B0604020202020204" pitchFamily="34" charset="-122"/>
                <a:ea typeface="Arial Unicode MS" panose="020B0604020202020204" pitchFamily="34" charset="-122"/>
                <a:cs typeface="Arial Unicode MS" panose="020B0604020202020204" pitchFamily="34" charset="-122"/>
              </a:rPr>
              <a:t>Save merged clusters</a:t>
            </a:r>
            <a:endParaRPr lang="zh-CN" altLang="en-US" sz="2400" dirty="0">
              <a:solidFill>
                <a:srgbClr val="990033"/>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2" name="TextBox 21"/>
          <p:cNvSpPr txBox="1"/>
          <p:nvPr/>
        </p:nvSpPr>
        <p:spPr>
          <a:xfrm>
            <a:off x="4971362" y="4948758"/>
            <a:ext cx="3153464" cy="461665"/>
          </a:xfrm>
          <a:prstGeom prst="rect">
            <a:avLst/>
          </a:prstGeom>
          <a:noFill/>
        </p:spPr>
        <p:txBody>
          <a:bodyPr wrap="square" rtlCol="0">
            <a:spAutoFit/>
          </a:bodyPr>
          <a:lstStyle/>
          <a:p>
            <a:r>
              <a:rPr lang="en-US" altLang="zh-CN" sz="2400" dirty="0" smtClean="0">
                <a:solidFill>
                  <a:srgbClr val="A50021"/>
                </a:solidFill>
                <a:latin typeface="Arial Unicode MS" panose="020B0604020202020204" pitchFamily="34" charset="-122"/>
                <a:ea typeface="Arial Unicode MS" panose="020B0604020202020204" pitchFamily="34" charset="-122"/>
                <a:cs typeface="Arial Unicode MS" panose="020B0604020202020204" pitchFamily="34" charset="-122"/>
              </a:rPr>
              <a:t>Go to next epoch</a:t>
            </a:r>
            <a:endParaRPr lang="zh-CN" altLang="en-US" sz="2400" dirty="0">
              <a:solidFill>
                <a:srgbClr val="A5002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11703470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Parallel Assignment </a:t>
            </a:r>
            <a:r>
              <a:rPr lang="en-US" altLang="zh-CN" dirty="0" smtClean="0"/>
              <a:t>Step Notes</a:t>
            </a:r>
            <a:endParaRPr lang="zh-CN" altLang="en-US" dirty="0"/>
          </a:p>
        </p:txBody>
      </p:sp>
      <p:sp>
        <p:nvSpPr>
          <p:cNvPr id="3" name="Content Placeholder 2"/>
          <p:cNvSpPr>
            <a:spLocks noGrp="1"/>
          </p:cNvSpPr>
          <p:nvPr>
            <p:ph idx="1"/>
          </p:nvPr>
        </p:nvSpPr>
        <p:spPr/>
        <p:txBody>
          <a:bodyPr/>
          <a:lstStyle/>
          <a:p>
            <a:r>
              <a:rPr lang="en-US" altLang="zh-CN" dirty="0" smtClean="0"/>
              <a:t>The </a:t>
            </a:r>
            <a:r>
              <a:rPr lang="en-US" altLang="zh-CN" dirty="0"/>
              <a:t>parallel algorithm </a:t>
            </a:r>
            <a:r>
              <a:rPr lang="en-US" altLang="zh-CN" dirty="0" smtClean="0"/>
              <a:t>is </a:t>
            </a:r>
            <a:r>
              <a:rPr lang="en-US" altLang="zh-CN" dirty="0"/>
              <a:t>equivalent to the serial </a:t>
            </a:r>
            <a:r>
              <a:rPr lang="en-US" altLang="zh-CN" dirty="0" smtClean="0"/>
              <a:t>algorithm.</a:t>
            </a:r>
          </a:p>
          <a:p>
            <a:endParaRPr lang="en-US" altLang="zh-CN" dirty="0"/>
          </a:p>
          <a:p>
            <a:r>
              <a:rPr lang="en-US" altLang="zh-CN" dirty="0" smtClean="0"/>
              <a:t>The validation step is the bottleneck of algorithm, we can skip it to speed up.</a:t>
            </a:r>
            <a:endParaRPr lang="zh-CN" altLang="en-US" dirty="0"/>
          </a:p>
        </p:txBody>
      </p:sp>
      <p:sp>
        <p:nvSpPr>
          <p:cNvPr id="4" name="Slide Number Placeholder 3"/>
          <p:cNvSpPr>
            <a:spLocks noGrp="1"/>
          </p:cNvSpPr>
          <p:nvPr>
            <p:ph type="sldNum" sz="quarter" idx="12"/>
          </p:nvPr>
        </p:nvSpPr>
        <p:spPr/>
        <p:txBody>
          <a:bodyPr/>
          <a:lstStyle/>
          <a:p>
            <a:fld id="{A6BCB084-3EF2-4D1D-99D9-11CDC8C8B05F}" type="slidenum">
              <a:rPr lang="zh-CN" altLang="en-US" smtClean="0"/>
              <a:t>21</a:t>
            </a:fld>
            <a:endParaRPr lang="zh-CN" altLang="en-US"/>
          </a:p>
        </p:txBody>
      </p:sp>
    </p:spTree>
    <p:extLst>
      <p:ext uri="{BB962C8B-B14F-4D97-AF65-F5344CB8AC3E}">
        <p14:creationId xmlns:p14="http://schemas.microsoft.com/office/powerpoint/2010/main" val="42169194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Outline</a:t>
            </a:r>
            <a:endParaRPr lang="zh-CN" altLang="en-US" dirty="0"/>
          </a:p>
        </p:txBody>
      </p:sp>
      <p:sp>
        <p:nvSpPr>
          <p:cNvPr id="3" name="Content Placeholder 2"/>
          <p:cNvSpPr>
            <a:spLocks noGrp="1"/>
          </p:cNvSpPr>
          <p:nvPr>
            <p:ph idx="1"/>
          </p:nvPr>
        </p:nvSpPr>
        <p:spPr/>
        <p:txBody>
          <a:bodyPr/>
          <a:lstStyle/>
          <a:p>
            <a:r>
              <a:rPr lang="en-US" altLang="zh-CN" dirty="0" smtClean="0"/>
              <a:t>Motivation</a:t>
            </a:r>
          </a:p>
          <a:p>
            <a:r>
              <a:rPr lang="en-US" altLang="zh-CN" dirty="0" smtClean="0"/>
              <a:t>Characteristic Analysis</a:t>
            </a:r>
          </a:p>
          <a:p>
            <a:r>
              <a:rPr lang="en-US" altLang="zh-CN" dirty="0" smtClean="0"/>
              <a:t>Detection Methods</a:t>
            </a:r>
          </a:p>
          <a:p>
            <a:r>
              <a:rPr lang="en-US" altLang="zh-CN" dirty="0" smtClean="0">
                <a:solidFill>
                  <a:srgbClr val="FF0000"/>
                </a:solidFill>
              </a:rPr>
              <a:t>Empirical Results</a:t>
            </a:r>
          </a:p>
          <a:p>
            <a:r>
              <a:rPr lang="en-US" altLang="zh-CN" dirty="0" smtClean="0"/>
              <a:t>Conclusion</a:t>
            </a:r>
            <a:endParaRPr lang="zh-CN" altLang="en-US" dirty="0"/>
          </a:p>
        </p:txBody>
      </p:sp>
      <p:sp>
        <p:nvSpPr>
          <p:cNvPr id="4" name="灯片编号占位符 3"/>
          <p:cNvSpPr>
            <a:spLocks noGrp="1"/>
          </p:cNvSpPr>
          <p:nvPr>
            <p:ph type="sldNum" sz="quarter" idx="12"/>
          </p:nvPr>
        </p:nvSpPr>
        <p:spPr/>
        <p:txBody>
          <a:bodyPr/>
          <a:lstStyle/>
          <a:p>
            <a:fld id="{A6BCB084-3EF2-4D1D-99D9-11CDC8C8B05F}" type="slidenum">
              <a:rPr lang="zh-CN" altLang="en-US" smtClean="0"/>
              <a:t>22</a:t>
            </a:fld>
            <a:endParaRPr lang="zh-CN" altLang="en-US"/>
          </a:p>
        </p:txBody>
      </p:sp>
    </p:spTree>
    <p:extLst>
      <p:ext uri="{BB962C8B-B14F-4D97-AF65-F5344CB8AC3E}">
        <p14:creationId xmlns:p14="http://schemas.microsoft.com/office/powerpoint/2010/main" val="103273724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Synthetic Data Experiments</a:t>
            </a:r>
            <a:endParaRPr lang="zh-CN" altLang="en-US" dirty="0"/>
          </a:p>
        </p:txBody>
      </p:sp>
      <p:sp>
        <p:nvSpPr>
          <p:cNvPr id="3" name="Content Placeholder 2"/>
          <p:cNvSpPr>
            <a:spLocks noGrp="1"/>
          </p:cNvSpPr>
          <p:nvPr>
            <p:ph idx="1"/>
          </p:nvPr>
        </p:nvSpPr>
        <p:spPr>
          <a:xfrm>
            <a:off x="561975" y="1847851"/>
            <a:ext cx="7886700" cy="4351338"/>
          </a:xfrm>
        </p:spPr>
        <p:txBody>
          <a:bodyPr>
            <a:normAutofit fontScale="85000" lnSpcReduction="10000"/>
          </a:bodyPr>
          <a:lstStyle/>
          <a:p>
            <a:r>
              <a:rPr lang="en-US" altLang="zh-CN" sz="3200" b="1"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Label</a:t>
            </a:r>
            <a:r>
              <a:rPr lang="en-US" altLang="zh-CN" dirty="0" smtClean="0"/>
              <a:t> the data is hard, so we build a </a:t>
            </a:r>
            <a:r>
              <a:rPr lang="en-US" altLang="zh-CN" sz="3200"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Synthetic </a:t>
            </a:r>
            <a:r>
              <a:rPr lang="en-US" altLang="zh-CN" sz="3200"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Dataset </a:t>
            </a:r>
            <a:r>
              <a:rPr lang="en-US" altLang="zh-CN" dirty="0" smtClean="0"/>
              <a:t>to test the </a:t>
            </a:r>
            <a:r>
              <a:rPr lang="en-US" altLang="zh-CN" sz="3200" b="1"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Recall performance</a:t>
            </a:r>
            <a:r>
              <a:rPr lang="en-US" altLang="zh-CN" dirty="0" smtClean="0"/>
              <a:t>.</a:t>
            </a:r>
          </a:p>
          <a:p>
            <a:pPr marL="0" indent="0">
              <a:buNone/>
            </a:pPr>
            <a:r>
              <a:rPr lang="en-US" altLang="zh-CN"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Normal Part:</a:t>
            </a:r>
            <a:endParaRPr lang="en-US" altLang="zh-CN" b="1"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r>
              <a:rPr lang="en-US" altLang="zh-CN" dirty="0" smtClean="0"/>
              <a:t>Simulate </a:t>
            </a:r>
            <a:r>
              <a:rPr lang="en-US" altLang="zh-CN"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1 million surfers </a:t>
            </a:r>
            <a:r>
              <a:rPr lang="en-US" altLang="zh-CN" dirty="0"/>
              <a:t>and </a:t>
            </a:r>
            <a:r>
              <a:rPr lang="en-US" altLang="zh-CN"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100 </a:t>
            </a:r>
            <a:r>
              <a:rPr lang="en-US" altLang="zh-CN"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thousand advertisers</a:t>
            </a:r>
            <a:r>
              <a:rPr lang="en-US" altLang="zh-CN" dirty="0"/>
              <a:t>. </a:t>
            </a:r>
            <a:endParaRPr lang="en-US" altLang="zh-CN" dirty="0" smtClean="0"/>
          </a:p>
          <a:p>
            <a:r>
              <a:rPr lang="en-US" altLang="zh-CN" dirty="0" smtClean="0"/>
              <a:t>Each </a:t>
            </a:r>
            <a:r>
              <a:rPr lang="en-US" altLang="zh-CN" dirty="0"/>
              <a:t>normal surfer randomly </a:t>
            </a:r>
            <a:r>
              <a:rPr lang="en-US" altLang="zh-CN"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clicks </a:t>
            </a:r>
            <a:r>
              <a:rPr lang="en-US" altLang="zh-CN"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10 advertisers</a:t>
            </a:r>
            <a:endParaRPr lang="en-US" altLang="zh-CN" dirty="0" smtClean="0"/>
          </a:p>
          <a:p>
            <a:pPr marL="0" indent="0">
              <a:buNone/>
            </a:pPr>
            <a:r>
              <a:rPr lang="en-US" altLang="zh-CN" dirty="0"/>
              <a:t> </a:t>
            </a:r>
            <a:r>
              <a:rPr lang="en-US" altLang="zh-CN" dirty="0" smtClean="0"/>
              <a:t>   Hit </a:t>
            </a:r>
            <a:r>
              <a:rPr lang="en-US" altLang="zh-CN" dirty="0"/>
              <a:t>times </a:t>
            </a:r>
            <a:r>
              <a:rPr lang="en-US" altLang="zh-CN" dirty="0" smtClean="0"/>
              <a:t>are </a:t>
            </a:r>
            <a:r>
              <a:rPr lang="en-US" altLang="zh-CN"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uniformly sampled </a:t>
            </a:r>
            <a:r>
              <a:rPr lang="en-US" altLang="zh-CN" dirty="0"/>
              <a:t>from [</a:t>
            </a:r>
            <a:r>
              <a:rPr lang="en-US" altLang="zh-CN" dirty="0" smtClean="0"/>
              <a:t>1, 240]</a:t>
            </a:r>
          </a:p>
          <a:p>
            <a:pPr marL="0" indent="0">
              <a:buNone/>
            </a:pPr>
            <a:r>
              <a:rPr lang="en-US" altLang="zh-CN"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Fraudulent </a:t>
            </a:r>
            <a:r>
              <a:rPr lang="en-US" altLang="zh-CN" b="1"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Part</a:t>
            </a:r>
            <a:r>
              <a:rPr lang="en-US" altLang="zh-CN"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en-US" altLang="zh-CN" dirty="0"/>
          </a:p>
          <a:p>
            <a:r>
              <a:rPr lang="en-US" altLang="zh-CN" dirty="0"/>
              <a:t>G</a:t>
            </a:r>
            <a:r>
              <a:rPr lang="en-US" altLang="zh-CN" dirty="0" smtClean="0"/>
              <a:t>enerate </a:t>
            </a:r>
            <a:r>
              <a:rPr lang="en-US" altLang="zh-CN"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L </a:t>
            </a:r>
            <a:r>
              <a:rPr lang="en-US" altLang="zh-CN"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coalitions, </a:t>
            </a:r>
            <a:r>
              <a:rPr lang="en-US" altLang="zh-CN" dirty="0" smtClean="0"/>
              <a:t>L </a:t>
            </a:r>
            <a:r>
              <a:rPr lang="en-US" altLang="zh-CN" dirty="0"/>
              <a:t>at 100, 250, 500, 750 and 1,000</a:t>
            </a:r>
            <a:r>
              <a:rPr lang="en-US" altLang="zh-CN" dirty="0" smtClean="0"/>
              <a:t>.</a:t>
            </a:r>
            <a:endParaRPr lang="en-US" altLang="zh-CN" dirty="0"/>
          </a:p>
          <a:p>
            <a:r>
              <a:rPr lang="en-US" altLang="zh-CN" dirty="0" smtClean="0"/>
              <a:t>each consists </a:t>
            </a:r>
            <a:r>
              <a:rPr lang="en-US" altLang="zh-CN" dirty="0"/>
              <a:t>of </a:t>
            </a:r>
            <a:r>
              <a:rPr lang="en-US" altLang="zh-CN"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200 </a:t>
            </a:r>
            <a:r>
              <a:rPr lang="en-US" altLang="zh-CN"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surfers </a:t>
            </a:r>
            <a:r>
              <a:rPr lang="en-US" altLang="zh-CN" dirty="0" smtClean="0"/>
              <a:t>and </a:t>
            </a:r>
            <a:r>
              <a:rPr lang="en-US" altLang="zh-CN"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5 advertisers </a:t>
            </a:r>
            <a:endParaRPr lang="en-US" altLang="zh-CN"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marL="0" indent="0">
              <a:buNone/>
            </a:pPr>
            <a:r>
              <a:rPr lang="en-US" altLang="zh-CN"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dirty="0" smtClean="0"/>
              <a:t>and </a:t>
            </a:r>
            <a:r>
              <a:rPr lang="en-US" altLang="zh-CN" dirty="0"/>
              <a:t>assigns each advertiser a </a:t>
            </a:r>
            <a:r>
              <a:rPr lang="en-US" altLang="zh-CN" dirty="0" smtClean="0"/>
              <a:t>random</a:t>
            </a:r>
            <a:r>
              <a:rPr lang="zh-CN" altLang="en-US" dirty="0" smtClean="0"/>
              <a:t> </a:t>
            </a:r>
            <a:r>
              <a:rPr lang="en-US" altLang="zh-CN" dirty="0" smtClean="0"/>
              <a:t>hit </a:t>
            </a:r>
            <a:r>
              <a:rPr lang="en-US" altLang="zh-CN" dirty="0"/>
              <a:t>time. </a:t>
            </a:r>
            <a:endParaRPr lang="zh-CN" altLang="en-US" dirty="0"/>
          </a:p>
        </p:txBody>
      </p:sp>
      <p:sp>
        <p:nvSpPr>
          <p:cNvPr id="4" name="Slide Number Placeholder 3"/>
          <p:cNvSpPr>
            <a:spLocks noGrp="1"/>
          </p:cNvSpPr>
          <p:nvPr>
            <p:ph type="sldNum" sz="quarter" idx="12"/>
          </p:nvPr>
        </p:nvSpPr>
        <p:spPr/>
        <p:txBody>
          <a:bodyPr/>
          <a:lstStyle/>
          <a:p>
            <a:fld id="{A6BCB084-3EF2-4D1D-99D9-11CDC8C8B05F}" type="slidenum">
              <a:rPr lang="zh-CN" altLang="en-US" smtClean="0"/>
              <a:t>23</a:t>
            </a:fld>
            <a:endParaRPr lang="zh-CN" altLang="en-US"/>
          </a:p>
        </p:txBody>
      </p:sp>
    </p:spTree>
    <p:extLst>
      <p:ext uri="{BB962C8B-B14F-4D97-AF65-F5344CB8AC3E}">
        <p14:creationId xmlns:p14="http://schemas.microsoft.com/office/powerpoint/2010/main" val="35430820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Synthetic Data Experiments</a:t>
            </a:r>
            <a:endParaRPr lang="zh-CN" altLang="en-US" dirty="0"/>
          </a:p>
        </p:txBody>
      </p:sp>
      <p:sp>
        <p:nvSpPr>
          <p:cNvPr id="3" name="Content Placeholder 2"/>
          <p:cNvSpPr>
            <a:spLocks noGrp="1"/>
          </p:cNvSpPr>
          <p:nvPr>
            <p:ph idx="1"/>
          </p:nvPr>
        </p:nvSpPr>
        <p:spPr>
          <a:xfrm>
            <a:off x="333374" y="4545807"/>
            <a:ext cx="7886700" cy="2175669"/>
          </a:xfrm>
        </p:spPr>
        <p:txBody>
          <a:bodyPr/>
          <a:lstStyle/>
          <a:p>
            <a:r>
              <a:rPr lang="en-US" altLang="zh-CN"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N</a:t>
            </a:r>
            <a:r>
              <a:rPr lang="en-US" altLang="zh-CN"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umber </a:t>
            </a:r>
            <a:r>
              <a:rPr lang="en-US" altLang="zh-CN"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of discovered coalitions </a:t>
            </a:r>
            <a:r>
              <a:rPr lang="en-US" altLang="zh-CN" dirty="0"/>
              <a:t>for both settings </a:t>
            </a:r>
            <a:r>
              <a:rPr lang="en-US" altLang="zh-CN"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increase </a:t>
            </a:r>
            <a:r>
              <a:rPr lang="en-US" altLang="zh-CN"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about linearly </a:t>
            </a:r>
            <a:r>
              <a:rPr lang="en-US" altLang="zh-CN" dirty="0" smtClean="0"/>
              <a:t>with </a:t>
            </a:r>
            <a:r>
              <a:rPr lang="en-US" altLang="zh-CN" dirty="0"/>
              <a:t>the </a:t>
            </a:r>
            <a:r>
              <a:rPr lang="en-US" altLang="zh-CN" dirty="0" smtClean="0"/>
              <a:t>number coalitions.</a:t>
            </a:r>
          </a:p>
          <a:p>
            <a:r>
              <a:rPr lang="en-US" altLang="zh-CN" dirty="0"/>
              <a:t>R</a:t>
            </a:r>
            <a:r>
              <a:rPr lang="en-US" altLang="zh-CN" dirty="0" smtClean="0"/>
              <a:t>ecall </a:t>
            </a:r>
            <a:r>
              <a:rPr lang="en-US" altLang="zh-CN" dirty="0"/>
              <a:t>rates of the </a:t>
            </a:r>
            <a:r>
              <a:rPr lang="en-US" altLang="zh-CN" dirty="0" smtClean="0"/>
              <a:t>algorithm without </a:t>
            </a:r>
            <a:r>
              <a:rPr lang="en-US" altLang="zh-CN" dirty="0"/>
              <a:t>validation are </a:t>
            </a:r>
            <a:r>
              <a:rPr lang="en-US" altLang="zh-CN"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lower</a:t>
            </a:r>
            <a:r>
              <a:rPr lang="en-US" altLang="zh-CN" dirty="0" smtClean="0"/>
              <a:t>, but </a:t>
            </a:r>
            <a:r>
              <a:rPr lang="en-US" altLang="zh-CN"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acceptable when coalitions are rare</a:t>
            </a:r>
            <a:r>
              <a:rPr lang="en-US" altLang="zh-CN" dirty="0" smtClean="0"/>
              <a:t>.</a:t>
            </a:r>
            <a:endParaRPr lang="zh-CN" altLang="en-US" dirty="0"/>
          </a:p>
        </p:txBody>
      </p:sp>
      <p:sp>
        <p:nvSpPr>
          <p:cNvPr id="4" name="Slide Number Placeholder 3"/>
          <p:cNvSpPr>
            <a:spLocks noGrp="1"/>
          </p:cNvSpPr>
          <p:nvPr>
            <p:ph type="sldNum" sz="quarter" idx="12"/>
          </p:nvPr>
        </p:nvSpPr>
        <p:spPr/>
        <p:txBody>
          <a:bodyPr/>
          <a:lstStyle/>
          <a:p>
            <a:fld id="{A6BCB084-3EF2-4D1D-99D9-11CDC8C8B05F}" type="slidenum">
              <a:rPr lang="zh-CN" altLang="en-US" smtClean="0"/>
              <a:t>24</a:t>
            </a:fld>
            <a:endParaRPr lang="zh-CN" altLang="en-US"/>
          </a:p>
        </p:txBody>
      </p:sp>
      <p:pic>
        <p:nvPicPr>
          <p:cNvPr id="5" name="Picture 4"/>
          <p:cNvPicPr>
            <a:picLocks noChangeAspect="1"/>
          </p:cNvPicPr>
          <p:nvPr/>
        </p:nvPicPr>
        <p:blipFill>
          <a:blip r:embed="rId3"/>
          <a:stretch>
            <a:fillRect/>
          </a:stretch>
        </p:blipFill>
        <p:spPr>
          <a:xfrm>
            <a:off x="414336" y="1338789"/>
            <a:ext cx="7743825" cy="3187968"/>
          </a:xfrm>
          <a:prstGeom prst="rect">
            <a:avLst/>
          </a:prstGeom>
          <a:ln>
            <a:solidFill>
              <a:schemeClr val="tx1"/>
            </a:solidFill>
          </a:ln>
        </p:spPr>
      </p:pic>
      <p:sp>
        <p:nvSpPr>
          <p:cNvPr id="6" name="TextBox 5"/>
          <p:cNvSpPr txBox="1"/>
          <p:nvPr/>
        </p:nvSpPr>
        <p:spPr>
          <a:xfrm>
            <a:off x="857250" y="2932773"/>
            <a:ext cx="904415" cy="523220"/>
          </a:xfrm>
          <a:prstGeom prst="rect">
            <a:avLst/>
          </a:prstGeom>
          <a:noFill/>
        </p:spPr>
        <p:txBody>
          <a:bodyPr wrap="none" rtlCol="0">
            <a:spAutoFit/>
          </a:bodyPr>
          <a:lstStyle/>
          <a:p>
            <a:r>
              <a:rPr lang="en-US" altLang="zh-CN" sz="2800"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82%</a:t>
            </a:r>
            <a:endParaRPr lang="zh-CN" altLang="en-US" sz="2800" b="1"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TextBox 6"/>
          <p:cNvSpPr txBox="1"/>
          <p:nvPr/>
        </p:nvSpPr>
        <p:spPr>
          <a:xfrm>
            <a:off x="3543300" y="2333418"/>
            <a:ext cx="904415" cy="523220"/>
          </a:xfrm>
          <a:prstGeom prst="rect">
            <a:avLst/>
          </a:prstGeom>
          <a:noFill/>
        </p:spPr>
        <p:txBody>
          <a:bodyPr wrap="none" rtlCol="0">
            <a:spAutoFit/>
          </a:bodyPr>
          <a:lstStyle/>
          <a:p>
            <a:r>
              <a:rPr lang="en-US" altLang="zh-CN" sz="2800"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65%</a:t>
            </a:r>
            <a:endParaRPr lang="zh-CN" altLang="en-US" sz="2800" b="1"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TextBox 7"/>
          <p:cNvSpPr txBox="1"/>
          <p:nvPr/>
        </p:nvSpPr>
        <p:spPr>
          <a:xfrm>
            <a:off x="5880708" y="2323893"/>
            <a:ext cx="1154483" cy="523220"/>
          </a:xfrm>
          <a:prstGeom prst="rect">
            <a:avLst/>
          </a:prstGeom>
          <a:noFill/>
        </p:spPr>
        <p:txBody>
          <a:bodyPr wrap="none" rtlCol="0">
            <a:spAutoFit/>
          </a:bodyPr>
          <a:lstStyle/>
          <a:p>
            <a:r>
              <a:rPr lang="en-US" altLang="zh-CN" sz="2800"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3x~4x</a:t>
            </a:r>
            <a:endParaRPr lang="zh-CN" altLang="en-US" sz="2800" b="1"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7078257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Real World Data Experiments</a:t>
            </a:r>
            <a:endParaRPr lang="zh-CN" altLang="en-US" dirty="0"/>
          </a:p>
        </p:txBody>
      </p:sp>
      <p:sp>
        <p:nvSpPr>
          <p:cNvPr id="3" name="Content Placeholder 2"/>
          <p:cNvSpPr>
            <a:spLocks noGrp="1"/>
          </p:cNvSpPr>
          <p:nvPr>
            <p:ph idx="1"/>
          </p:nvPr>
        </p:nvSpPr>
        <p:spPr/>
        <p:txBody>
          <a:bodyPr>
            <a:normAutofit/>
          </a:bodyPr>
          <a:lstStyle/>
          <a:p>
            <a:r>
              <a:rPr lang="en-US" altLang="zh-CN"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One week data </a:t>
            </a:r>
            <a:r>
              <a:rPr lang="en-US" altLang="zh-CN" dirty="0" smtClean="0"/>
              <a:t>of advertisement </a:t>
            </a:r>
            <a:r>
              <a:rPr lang="en-US" altLang="zh-CN" dirty="0"/>
              <a:t>click logs of a </a:t>
            </a:r>
            <a:r>
              <a:rPr lang="en-US" altLang="zh-CN" dirty="0" smtClean="0"/>
              <a:t>real </a:t>
            </a:r>
            <a:r>
              <a:rPr lang="en-US" altLang="zh-CN" dirty="0"/>
              <a:t>Chinese </a:t>
            </a:r>
            <a:r>
              <a:rPr lang="en-US" altLang="zh-CN" dirty="0" smtClean="0"/>
              <a:t>commercial search </a:t>
            </a:r>
            <a:r>
              <a:rPr lang="en-US" altLang="zh-CN" dirty="0"/>
              <a:t>engine.</a:t>
            </a:r>
          </a:p>
          <a:p>
            <a:r>
              <a:rPr lang="en-US" altLang="zh-CN"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398 </a:t>
            </a:r>
            <a:r>
              <a:rPr lang="en-US" altLang="zh-CN"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million </a:t>
            </a:r>
            <a:r>
              <a:rPr lang="en-US" altLang="zh-CN" dirty="0"/>
              <a:t>logs, </a:t>
            </a:r>
            <a:r>
              <a:rPr lang="en-US" altLang="zh-CN"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6.5 million </a:t>
            </a:r>
            <a:r>
              <a:rPr lang="en-US" altLang="zh-CN" dirty="0"/>
              <a:t>unique IPs, </a:t>
            </a:r>
            <a:r>
              <a:rPr lang="en-US" altLang="zh-CN"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330 thousand</a:t>
            </a:r>
            <a:r>
              <a:rPr lang="en-US" altLang="zh-CN" dirty="0"/>
              <a:t> </a:t>
            </a:r>
            <a:r>
              <a:rPr lang="en-US" altLang="zh-CN" dirty="0" smtClean="0"/>
              <a:t>unique advertiser </a:t>
            </a:r>
            <a:r>
              <a:rPr lang="en-US" altLang="zh-CN" dirty="0"/>
              <a:t>Ids and </a:t>
            </a:r>
            <a:r>
              <a:rPr lang="en-US" altLang="zh-CN"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2.9 million </a:t>
            </a:r>
            <a:r>
              <a:rPr lang="en-US" altLang="zh-CN" dirty="0"/>
              <a:t>unique queries.</a:t>
            </a:r>
            <a:endParaRPr lang="zh-CN" altLang="en-US" dirty="0"/>
          </a:p>
        </p:txBody>
      </p:sp>
      <p:sp>
        <p:nvSpPr>
          <p:cNvPr id="4" name="Slide Number Placeholder 3"/>
          <p:cNvSpPr>
            <a:spLocks noGrp="1"/>
          </p:cNvSpPr>
          <p:nvPr>
            <p:ph type="sldNum" sz="quarter" idx="12"/>
          </p:nvPr>
        </p:nvSpPr>
        <p:spPr/>
        <p:txBody>
          <a:bodyPr/>
          <a:lstStyle/>
          <a:p>
            <a:fld id="{A6BCB084-3EF2-4D1D-99D9-11CDC8C8B05F}" type="slidenum">
              <a:rPr lang="zh-CN" altLang="en-US" smtClean="0"/>
              <a:t>25</a:t>
            </a:fld>
            <a:endParaRPr lang="zh-CN" altLang="en-US"/>
          </a:p>
        </p:txBody>
      </p:sp>
    </p:spTree>
    <p:extLst>
      <p:ext uri="{BB962C8B-B14F-4D97-AF65-F5344CB8AC3E}">
        <p14:creationId xmlns:p14="http://schemas.microsoft.com/office/powerpoint/2010/main" val="32958102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Convergence &amp; Scalability</a:t>
            </a:r>
            <a:endParaRPr lang="zh-CN" altLang="en-US" dirty="0"/>
          </a:p>
        </p:txBody>
      </p:sp>
      <p:sp>
        <p:nvSpPr>
          <p:cNvPr id="3" name="Content Placeholder 2"/>
          <p:cNvSpPr>
            <a:spLocks noGrp="1"/>
          </p:cNvSpPr>
          <p:nvPr>
            <p:ph idx="1"/>
          </p:nvPr>
        </p:nvSpPr>
        <p:spPr>
          <a:xfrm>
            <a:off x="495300" y="4619667"/>
            <a:ext cx="7886700" cy="1833563"/>
          </a:xfrm>
        </p:spPr>
        <p:txBody>
          <a:bodyPr>
            <a:normAutofit fontScale="92500"/>
          </a:bodyPr>
          <a:lstStyle/>
          <a:p>
            <a:r>
              <a:rPr lang="en-US" altLang="zh-CN" dirty="0"/>
              <a:t>(a) shows the number </a:t>
            </a:r>
            <a:r>
              <a:rPr lang="en-US" altLang="zh-CN" dirty="0" smtClean="0"/>
              <a:t>of malicious </a:t>
            </a:r>
            <a:r>
              <a:rPr lang="en-US" altLang="zh-CN" dirty="0"/>
              <a:t>IPs we found during iterating, </a:t>
            </a:r>
            <a:r>
              <a:rPr lang="en-US" altLang="zh-CN"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converges after about </a:t>
            </a:r>
            <a:r>
              <a:rPr lang="en-US" altLang="zh-CN"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30 iterations.</a:t>
            </a:r>
          </a:p>
          <a:p>
            <a:r>
              <a:rPr lang="en-US" altLang="zh-CN" dirty="0"/>
              <a:t>(b) shows the </a:t>
            </a:r>
            <a:r>
              <a:rPr lang="en-US" altLang="zh-CN"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overall running time </a:t>
            </a:r>
            <a:r>
              <a:rPr lang="en-US" altLang="zh-CN" dirty="0"/>
              <a:t>after each epoch, </a:t>
            </a:r>
            <a:r>
              <a:rPr lang="en-US" altLang="zh-CN"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increases about </a:t>
            </a:r>
            <a:r>
              <a:rPr lang="en-US" altLang="zh-CN"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linearly</a:t>
            </a:r>
            <a:r>
              <a:rPr lang="en-US" altLang="zh-CN" dirty="0" smtClean="0"/>
              <a:t>.</a:t>
            </a:r>
            <a:endParaRPr lang="zh-CN" altLang="en-US" dirty="0"/>
          </a:p>
        </p:txBody>
      </p:sp>
      <p:sp>
        <p:nvSpPr>
          <p:cNvPr id="4" name="Slide Number Placeholder 3"/>
          <p:cNvSpPr>
            <a:spLocks noGrp="1"/>
          </p:cNvSpPr>
          <p:nvPr>
            <p:ph type="sldNum" sz="quarter" idx="12"/>
          </p:nvPr>
        </p:nvSpPr>
        <p:spPr/>
        <p:txBody>
          <a:bodyPr/>
          <a:lstStyle/>
          <a:p>
            <a:fld id="{A6BCB084-3EF2-4D1D-99D9-11CDC8C8B05F}" type="slidenum">
              <a:rPr lang="zh-CN" altLang="en-US" smtClean="0"/>
              <a:t>26</a:t>
            </a:fld>
            <a:endParaRPr lang="zh-CN" altLang="en-US"/>
          </a:p>
        </p:txBody>
      </p:sp>
      <p:pic>
        <p:nvPicPr>
          <p:cNvPr id="5" name="Picture 4"/>
          <p:cNvPicPr>
            <a:picLocks noChangeAspect="1"/>
          </p:cNvPicPr>
          <p:nvPr/>
        </p:nvPicPr>
        <p:blipFill>
          <a:blip r:embed="rId3"/>
          <a:stretch>
            <a:fillRect/>
          </a:stretch>
        </p:blipFill>
        <p:spPr>
          <a:xfrm>
            <a:off x="909637" y="1551782"/>
            <a:ext cx="7058025" cy="2928979"/>
          </a:xfrm>
          <a:prstGeom prst="rect">
            <a:avLst/>
          </a:prstGeom>
          <a:ln>
            <a:solidFill>
              <a:schemeClr val="tx1"/>
            </a:solidFill>
          </a:ln>
        </p:spPr>
      </p:pic>
    </p:spTree>
    <p:extLst>
      <p:ext uri="{BB962C8B-B14F-4D97-AF65-F5344CB8AC3E}">
        <p14:creationId xmlns:p14="http://schemas.microsoft.com/office/powerpoint/2010/main" val="19652240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Accuracy</a:t>
            </a:r>
            <a:endParaRPr lang="zh-CN" altLang="en-US" dirty="0"/>
          </a:p>
        </p:txBody>
      </p:sp>
      <p:sp>
        <p:nvSpPr>
          <p:cNvPr id="3" name="Content Placeholder 2"/>
          <p:cNvSpPr>
            <a:spLocks noGrp="1"/>
          </p:cNvSpPr>
          <p:nvPr>
            <p:ph idx="1"/>
          </p:nvPr>
        </p:nvSpPr>
        <p:spPr>
          <a:xfrm>
            <a:off x="504825" y="1482725"/>
            <a:ext cx="7886700" cy="4351338"/>
          </a:xfrm>
        </p:spPr>
        <p:txBody>
          <a:bodyPr>
            <a:normAutofit/>
          </a:bodyPr>
          <a:lstStyle/>
          <a:p>
            <a:r>
              <a:rPr lang="en-US" altLang="zh-CN" dirty="0" smtClean="0"/>
              <a:t>Found </a:t>
            </a:r>
            <a:r>
              <a:rPr lang="en-US" altLang="zh-CN" b="1"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231</a:t>
            </a:r>
            <a:r>
              <a:rPr lang="en-US" altLang="zh-CN" dirty="0" smtClean="0"/>
              <a:t> </a:t>
            </a:r>
            <a:r>
              <a:rPr lang="en-US" altLang="zh-CN" dirty="0"/>
              <a:t>malicious </a:t>
            </a:r>
            <a:r>
              <a:rPr lang="en-US" altLang="zh-CN" dirty="0" smtClean="0"/>
              <a:t>coalitions</a:t>
            </a:r>
          </a:p>
          <a:p>
            <a:r>
              <a:rPr lang="en-US" altLang="zh-CN" dirty="0" smtClean="0"/>
              <a:t>After filtering, </a:t>
            </a:r>
            <a:r>
              <a:rPr lang="en-US" altLang="zh-CN" b="1"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210 coalitions </a:t>
            </a:r>
            <a:r>
              <a:rPr lang="en-US" altLang="zh-CN" dirty="0"/>
              <a:t>are </a:t>
            </a:r>
            <a:r>
              <a:rPr lang="en-US" altLang="zh-CN" dirty="0" smtClean="0"/>
              <a:t>removed </a:t>
            </a:r>
          </a:p>
          <a:p>
            <a:r>
              <a:rPr lang="en-US" altLang="zh-CN" b="1"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29.3</a:t>
            </a:r>
            <a:r>
              <a:rPr lang="en-US" altLang="zh-CN" b="1"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b="1"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K </a:t>
            </a:r>
            <a:r>
              <a:rPr lang="en-US" altLang="zh-CN" dirty="0"/>
              <a:t>logs, </a:t>
            </a:r>
            <a:r>
              <a:rPr lang="en-US" altLang="zh-CN" b="1"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20</a:t>
            </a:r>
            <a:r>
              <a:rPr lang="en-US" altLang="zh-CN" dirty="0" smtClean="0"/>
              <a:t> </a:t>
            </a:r>
            <a:r>
              <a:rPr lang="en-US" altLang="zh-CN" dirty="0"/>
              <a:t>of </a:t>
            </a:r>
            <a:r>
              <a:rPr lang="en-US" altLang="zh-CN" dirty="0" smtClean="0"/>
              <a:t>the remain satisfy </a:t>
            </a:r>
            <a:r>
              <a:rPr lang="en-US" altLang="zh-CN" dirty="0"/>
              <a:t>the </a:t>
            </a:r>
            <a:r>
              <a:rPr lang="en-US" altLang="zh-CN" b="1" dirty="0" err="1">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dispersivity</a:t>
            </a:r>
            <a:r>
              <a:rPr lang="en-US" altLang="zh-CN" dirty="0"/>
              <a:t> </a:t>
            </a:r>
            <a:r>
              <a:rPr lang="en-US" altLang="zh-CN" dirty="0" smtClean="0"/>
              <a:t>condition</a:t>
            </a:r>
            <a:endParaRPr lang="zh-CN" altLang="en-US" dirty="0"/>
          </a:p>
        </p:txBody>
      </p:sp>
      <p:sp>
        <p:nvSpPr>
          <p:cNvPr id="4" name="Slide Number Placeholder 3"/>
          <p:cNvSpPr>
            <a:spLocks noGrp="1"/>
          </p:cNvSpPr>
          <p:nvPr>
            <p:ph type="sldNum" sz="quarter" idx="12"/>
          </p:nvPr>
        </p:nvSpPr>
        <p:spPr/>
        <p:txBody>
          <a:bodyPr/>
          <a:lstStyle/>
          <a:p>
            <a:fld id="{A6BCB084-3EF2-4D1D-99D9-11CDC8C8B05F}" type="slidenum">
              <a:rPr lang="zh-CN" altLang="en-US" smtClean="0"/>
              <a:t>27</a:t>
            </a:fld>
            <a:endParaRPr lang="zh-CN" altLang="en-US"/>
          </a:p>
        </p:txBody>
      </p:sp>
      <p:pic>
        <p:nvPicPr>
          <p:cNvPr id="5" name="Picture 4"/>
          <p:cNvPicPr>
            <a:picLocks noChangeAspect="1"/>
          </p:cNvPicPr>
          <p:nvPr/>
        </p:nvPicPr>
        <p:blipFill>
          <a:blip r:embed="rId3"/>
          <a:stretch>
            <a:fillRect/>
          </a:stretch>
        </p:blipFill>
        <p:spPr>
          <a:xfrm>
            <a:off x="3807122" y="3322638"/>
            <a:ext cx="5003503" cy="3014663"/>
          </a:xfrm>
          <a:prstGeom prst="rect">
            <a:avLst/>
          </a:prstGeom>
          <a:ln>
            <a:solidFill>
              <a:schemeClr val="tx1"/>
            </a:solidFill>
          </a:ln>
        </p:spPr>
      </p:pic>
      <p:sp>
        <p:nvSpPr>
          <p:cNvPr id="6" name="TextBox 5"/>
          <p:cNvSpPr txBox="1"/>
          <p:nvPr/>
        </p:nvSpPr>
        <p:spPr>
          <a:xfrm>
            <a:off x="85725" y="3638858"/>
            <a:ext cx="3457575" cy="1631216"/>
          </a:xfrm>
          <a:prstGeom prst="rect">
            <a:avLst/>
          </a:prstGeom>
          <a:noFill/>
        </p:spPr>
        <p:txBody>
          <a:bodyPr wrap="square" rtlCol="0">
            <a:spAutoFit/>
          </a:bodyPr>
          <a:lstStyle/>
          <a:p>
            <a:pPr marL="342900" indent="-342900">
              <a:buAutoNum type="arabicPeriod"/>
            </a:pPr>
            <a:r>
              <a:rPr lang="en-US" altLang="zh-CN" dirty="0" smtClean="0"/>
              <a:t>Compared with </a:t>
            </a:r>
            <a:r>
              <a:rPr lang="en-US" altLang="zh-CN" sz="2000" b="1"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commercial rule-based system</a:t>
            </a:r>
            <a:r>
              <a:rPr lang="en-US" altLang="zh-CN" sz="2000" dirty="0" smtClean="0"/>
              <a:t>.</a:t>
            </a:r>
          </a:p>
          <a:p>
            <a:pPr marL="342900" indent="-342900">
              <a:buAutoNum type="arabicPeriod"/>
            </a:pPr>
            <a:r>
              <a:rPr lang="en-US" altLang="zh-CN" sz="2000" b="1"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200</a:t>
            </a:r>
            <a:r>
              <a:rPr lang="en-US" altLang="zh-CN" sz="2000"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 new discovered logs </a:t>
            </a:r>
            <a:r>
              <a:rPr lang="en-US" altLang="zh-CN" sz="2000" dirty="0" smtClean="0"/>
              <a:t>are labeled by experts</a:t>
            </a:r>
            <a:r>
              <a:rPr lang="en-US" altLang="zh-CN" sz="2000" b="1" dirty="0" smtClean="0">
                <a:solidFill>
                  <a:srgbClr val="0070C0"/>
                </a:solidFill>
              </a:rPr>
              <a:t>. 90% of them</a:t>
            </a:r>
            <a:r>
              <a:rPr lang="en-US" altLang="zh-CN" sz="2000" dirty="0" smtClean="0"/>
              <a:t> are crowd fraud.</a:t>
            </a:r>
            <a:endParaRPr lang="zh-CN" altLang="en-US" sz="2000" dirty="0"/>
          </a:p>
        </p:txBody>
      </p:sp>
      <p:sp>
        <p:nvSpPr>
          <p:cNvPr id="7" name="Oval 6"/>
          <p:cNvSpPr/>
          <p:nvPr/>
        </p:nvSpPr>
        <p:spPr>
          <a:xfrm>
            <a:off x="4794422" y="3978876"/>
            <a:ext cx="852616" cy="76611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Oval 7"/>
          <p:cNvSpPr/>
          <p:nvPr/>
        </p:nvSpPr>
        <p:spPr>
          <a:xfrm>
            <a:off x="3999470" y="4744995"/>
            <a:ext cx="852616" cy="76611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Oval 8"/>
          <p:cNvSpPr/>
          <p:nvPr/>
        </p:nvSpPr>
        <p:spPr>
          <a:xfrm>
            <a:off x="4802659" y="5018173"/>
            <a:ext cx="852616" cy="76611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30442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Outline</a:t>
            </a:r>
            <a:endParaRPr lang="zh-CN" altLang="en-US" dirty="0"/>
          </a:p>
        </p:txBody>
      </p:sp>
      <p:sp>
        <p:nvSpPr>
          <p:cNvPr id="3" name="Content Placeholder 2"/>
          <p:cNvSpPr>
            <a:spLocks noGrp="1"/>
          </p:cNvSpPr>
          <p:nvPr>
            <p:ph idx="1"/>
          </p:nvPr>
        </p:nvSpPr>
        <p:spPr/>
        <p:txBody>
          <a:bodyPr/>
          <a:lstStyle/>
          <a:p>
            <a:r>
              <a:rPr lang="en-US" altLang="zh-CN" dirty="0" smtClean="0"/>
              <a:t>Motivation</a:t>
            </a:r>
          </a:p>
          <a:p>
            <a:r>
              <a:rPr lang="en-US" altLang="zh-CN" dirty="0" smtClean="0"/>
              <a:t>Characteristic Analysis</a:t>
            </a:r>
          </a:p>
          <a:p>
            <a:r>
              <a:rPr lang="en-US" altLang="zh-CN" dirty="0" smtClean="0"/>
              <a:t>Detection Methods</a:t>
            </a:r>
          </a:p>
          <a:p>
            <a:r>
              <a:rPr lang="en-US" altLang="zh-CN" dirty="0" smtClean="0"/>
              <a:t>Empirical Results</a:t>
            </a:r>
          </a:p>
          <a:p>
            <a:r>
              <a:rPr lang="en-US" altLang="zh-CN" dirty="0" smtClean="0">
                <a:solidFill>
                  <a:srgbClr val="FF0000"/>
                </a:solidFill>
              </a:rPr>
              <a:t>Conclusion</a:t>
            </a:r>
            <a:endParaRPr lang="zh-CN" altLang="en-US" dirty="0">
              <a:solidFill>
                <a:srgbClr val="FF0000"/>
              </a:solidFill>
            </a:endParaRPr>
          </a:p>
        </p:txBody>
      </p:sp>
      <p:sp>
        <p:nvSpPr>
          <p:cNvPr id="4" name="灯片编号占位符 3"/>
          <p:cNvSpPr>
            <a:spLocks noGrp="1"/>
          </p:cNvSpPr>
          <p:nvPr>
            <p:ph type="sldNum" sz="quarter" idx="12"/>
          </p:nvPr>
        </p:nvSpPr>
        <p:spPr/>
        <p:txBody>
          <a:bodyPr/>
          <a:lstStyle/>
          <a:p>
            <a:fld id="{A6BCB084-3EF2-4D1D-99D9-11CDC8C8B05F}" type="slidenum">
              <a:rPr lang="zh-CN" altLang="en-US" smtClean="0"/>
              <a:t>28</a:t>
            </a:fld>
            <a:endParaRPr lang="zh-CN" altLang="en-US"/>
          </a:p>
        </p:txBody>
      </p:sp>
    </p:spTree>
    <p:extLst>
      <p:ext uri="{BB962C8B-B14F-4D97-AF65-F5344CB8AC3E}">
        <p14:creationId xmlns:p14="http://schemas.microsoft.com/office/powerpoint/2010/main" val="409798760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Conclusion</a:t>
            </a:r>
            <a:endParaRPr lang="zh-CN" altLang="en-US" dirty="0"/>
          </a:p>
        </p:txBody>
      </p:sp>
      <p:sp>
        <p:nvSpPr>
          <p:cNvPr id="3" name="Content Placeholder 2"/>
          <p:cNvSpPr>
            <a:spLocks noGrp="1"/>
          </p:cNvSpPr>
          <p:nvPr>
            <p:ph idx="1"/>
          </p:nvPr>
        </p:nvSpPr>
        <p:spPr/>
        <p:txBody>
          <a:bodyPr>
            <a:normAutofit/>
          </a:bodyPr>
          <a:lstStyle/>
          <a:p>
            <a:r>
              <a:rPr lang="en-US" altLang="zh-CN" dirty="0" smtClean="0"/>
              <a:t>We </a:t>
            </a:r>
            <a:r>
              <a:rPr lang="en-US" altLang="zh-CN" dirty="0"/>
              <a:t>formally analyze the </a:t>
            </a:r>
            <a:r>
              <a:rPr lang="en-US" altLang="zh-CN"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crowd fraud problem </a:t>
            </a:r>
            <a:r>
              <a:rPr lang="en-US" altLang="zh-CN" dirty="0"/>
              <a:t>for </a:t>
            </a:r>
            <a:r>
              <a:rPr lang="en-US" altLang="zh-CN" dirty="0" smtClean="0"/>
              <a:t>Internet advertising.</a:t>
            </a:r>
            <a:endParaRPr lang="en-US" altLang="zh-CN" dirty="0"/>
          </a:p>
        </p:txBody>
      </p:sp>
      <p:sp>
        <p:nvSpPr>
          <p:cNvPr id="4" name="灯片编号占位符 3"/>
          <p:cNvSpPr>
            <a:spLocks noGrp="1"/>
          </p:cNvSpPr>
          <p:nvPr>
            <p:ph type="sldNum" sz="quarter" idx="12"/>
          </p:nvPr>
        </p:nvSpPr>
        <p:spPr/>
        <p:txBody>
          <a:bodyPr/>
          <a:lstStyle/>
          <a:p>
            <a:fld id="{A6BCB084-3EF2-4D1D-99D9-11CDC8C8B05F}" type="slidenum">
              <a:rPr lang="zh-CN" altLang="en-US" smtClean="0"/>
              <a:t>29</a:t>
            </a:fld>
            <a:endParaRPr lang="zh-CN" altLang="en-US"/>
          </a:p>
        </p:txBody>
      </p:sp>
    </p:spTree>
    <p:extLst>
      <p:ext uri="{BB962C8B-B14F-4D97-AF65-F5344CB8AC3E}">
        <p14:creationId xmlns:p14="http://schemas.microsoft.com/office/powerpoint/2010/main" val="18196159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About Internet Advertising</a:t>
            </a:r>
            <a:endParaRPr lang="zh-CN" altLang="en-US" dirty="0"/>
          </a:p>
        </p:txBody>
      </p:sp>
      <p:sp>
        <p:nvSpPr>
          <p:cNvPr id="3" name="Content Placeholder 2"/>
          <p:cNvSpPr>
            <a:spLocks noGrp="1"/>
          </p:cNvSpPr>
          <p:nvPr>
            <p:ph idx="1"/>
          </p:nvPr>
        </p:nvSpPr>
        <p:spPr>
          <a:xfrm>
            <a:off x="628650" y="1322705"/>
            <a:ext cx="7886700" cy="4351338"/>
          </a:xfrm>
        </p:spPr>
        <p:txBody>
          <a:bodyPr/>
          <a:lstStyle/>
          <a:p>
            <a:endParaRPr lang="zh-CN" altLang="en-US" dirty="0"/>
          </a:p>
        </p:txBody>
      </p:sp>
      <p:pic>
        <p:nvPicPr>
          <p:cNvPr id="5" name="Picture 4"/>
          <p:cNvPicPr>
            <a:picLocks noChangeAspect="1"/>
          </p:cNvPicPr>
          <p:nvPr/>
        </p:nvPicPr>
        <p:blipFill>
          <a:blip r:embed="rId3"/>
          <a:stretch>
            <a:fillRect/>
          </a:stretch>
        </p:blipFill>
        <p:spPr>
          <a:xfrm>
            <a:off x="628650" y="1951672"/>
            <a:ext cx="7820025" cy="4143375"/>
          </a:xfrm>
          <a:prstGeom prst="rect">
            <a:avLst/>
          </a:prstGeom>
        </p:spPr>
      </p:pic>
      <p:sp>
        <p:nvSpPr>
          <p:cNvPr id="8" name="Rectangle 7"/>
          <p:cNvSpPr/>
          <p:nvPr/>
        </p:nvSpPr>
        <p:spPr>
          <a:xfrm>
            <a:off x="628650" y="3498374"/>
            <a:ext cx="5071110" cy="246046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8"/>
          <p:cNvSpPr/>
          <p:nvPr/>
        </p:nvSpPr>
        <p:spPr>
          <a:xfrm>
            <a:off x="6184582" y="4855210"/>
            <a:ext cx="2456498" cy="123983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628650" y="6134417"/>
            <a:ext cx="5014789" cy="523220"/>
          </a:xfrm>
          <a:prstGeom prst="rect">
            <a:avLst/>
          </a:prstGeom>
          <a:noFill/>
        </p:spPr>
        <p:txBody>
          <a:bodyPr wrap="none" rtlCol="0">
            <a:spAutoFit/>
          </a:bodyPr>
          <a:lstStyle/>
          <a:p>
            <a:r>
              <a:rPr lang="en-US" altLang="zh-CN" sz="2800" dirty="0" smtClean="0"/>
              <a:t>Charged by the </a:t>
            </a:r>
            <a:r>
              <a:rPr lang="en-US" altLang="zh-CN" sz="2800" b="1"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volume of clicks</a:t>
            </a:r>
            <a:endParaRPr lang="zh-CN" altLang="en-US" sz="2800" b="1"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 name="灯片编号占位符 3"/>
          <p:cNvSpPr>
            <a:spLocks noGrp="1"/>
          </p:cNvSpPr>
          <p:nvPr>
            <p:ph type="sldNum" sz="quarter" idx="12"/>
          </p:nvPr>
        </p:nvSpPr>
        <p:spPr/>
        <p:txBody>
          <a:bodyPr/>
          <a:lstStyle/>
          <a:p>
            <a:fld id="{A6BCB084-3EF2-4D1D-99D9-11CDC8C8B05F}" type="slidenum">
              <a:rPr lang="zh-CN" altLang="en-US" smtClean="0"/>
              <a:t>3</a:t>
            </a:fld>
            <a:endParaRPr lang="zh-CN" altLang="en-US"/>
          </a:p>
        </p:txBody>
      </p:sp>
    </p:spTree>
    <p:extLst>
      <p:ext uri="{BB962C8B-B14F-4D97-AF65-F5344CB8AC3E}">
        <p14:creationId xmlns:p14="http://schemas.microsoft.com/office/powerpoint/2010/main" val="3076848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Conclusion</a:t>
            </a:r>
            <a:endParaRPr lang="zh-CN" altLang="en-US" dirty="0"/>
          </a:p>
        </p:txBody>
      </p:sp>
      <p:sp>
        <p:nvSpPr>
          <p:cNvPr id="3" name="Content Placeholder 2"/>
          <p:cNvSpPr>
            <a:spLocks noGrp="1"/>
          </p:cNvSpPr>
          <p:nvPr>
            <p:ph idx="1"/>
          </p:nvPr>
        </p:nvSpPr>
        <p:spPr/>
        <p:txBody>
          <a:bodyPr>
            <a:normAutofit/>
          </a:bodyPr>
          <a:lstStyle/>
          <a:p>
            <a:r>
              <a:rPr lang="en-US" altLang="zh-CN" dirty="0" smtClean="0"/>
              <a:t>We </a:t>
            </a:r>
            <a:r>
              <a:rPr lang="en-US" altLang="zh-CN" dirty="0"/>
              <a:t>formally analyze the </a:t>
            </a:r>
            <a:r>
              <a:rPr lang="en-US" altLang="zh-CN"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crowd fraud problem </a:t>
            </a:r>
            <a:r>
              <a:rPr lang="en-US" altLang="zh-CN" dirty="0"/>
              <a:t>for </a:t>
            </a:r>
            <a:r>
              <a:rPr lang="en-US" altLang="zh-CN" dirty="0" smtClean="0"/>
              <a:t>Internet advertising</a:t>
            </a:r>
            <a:r>
              <a:rPr lang="en-US" altLang="zh-CN" dirty="0"/>
              <a:t>.</a:t>
            </a:r>
          </a:p>
          <a:p>
            <a:r>
              <a:rPr lang="en-US" altLang="zh-CN" dirty="0" smtClean="0"/>
              <a:t>We </a:t>
            </a:r>
            <a:r>
              <a:rPr lang="en-US" altLang="zh-CN" dirty="0"/>
              <a:t>present </a:t>
            </a:r>
            <a:r>
              <a:rPr lang="en-US" altLang="zh-CN"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an </a:t>
            </a:r>
            <a:r>
              <a:rPr lang="en-US" altLang="zh-CN"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effective method</a:t>
            </a:r>
            <a:r>
              <a:rPr lang="en-US" altLang="zh-CN" dirty="0" smtClean="0"/>
              <a:t> </a:t>
            </a:r>
            <a:r>
              <a:rPr lang="en-US" altLang="zh-CN" dirty="0"/>
              <a:t>to detect crowd fraud</a:t>
            </a:r>
            <a:r>
              <a:rPr lang="en-US" altLang="zh-CN" dirty="0" smtClean="0"/>
              <a:t>.</a:t>
            </a:r>
            <a:endParaRPr lang="en-US" altLang="zh-CN" dirty="0"/>
          </a:p>
        </p:txBody>
      </p:sp>
      <p:sp>
        <p:nvSpPr>
          <p:cNvPr id="4" name="灯片编号占位符 3"/>
          <p:cNvSpPr>
            <a:spLocks noGrp="1"/>
          </p:cNvSpPr>
          <p:nvPr>
            <p:ph type="sldNum" sz="quarter" idx="12"/>
          </p:nvPr>
        </p:nvSpPr>
        <p:spPr/>
        <p:txBody>
          <a:bodyPr/>
          <a:lstStyle/>
          <a:p>
            <a:fld id="{A6BCB084-3EF2-4D1D-99D9-11CDC8C8B05F}" type="slidenum">
              <a:rPr lang="zh-CN" altLang="en-US" smtClean="0"/>
              <a:t>30</a:t>
            </a:fld>
            <a:endParaRPr lang="zh-CN" altLang="en-US"/>
          </a:p>
        </p:txBody>
      </p:sp>
    </p:spTree>
    <p:extLst>
      <p:ext uri="{BB962C8B-B14F-4D97-AF65-F5344CB8AC3E}">
        <p14:creationId xmlns:p14="http://schemas.microsoft.com/office/powerpoint/2010/main" val="79101868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Conclusion</a:t>
            </a:r>
            <a:endParaRPr lang="zh-CN" altLang="en-US" dirty="0"/>
          </a:p>
        </p:txBody>
      </p:sp>
      <p:sp>
        <p:nvSpPr>
          <p:cNvPr id="3" name="Content Placeholder 2"/>
          <p:cNvSpPr>
            <a:spLocks noGrp="1"/>
          </p:cNvSpPr>
          <p:nvPr>
            <p:ph idx="1"/>
          </p:nvPr>
        </p:nvSpPr>
        <p:spPr/>
        <p:txBody>
          <a:bodyPr>
            <a:normAutofit/>
          </a:bodyPr>
          <a:lstStyle/>
          <a:p>
            <a:r>
              <a:rPr lang="en-US" altLang="zh-CN" dirty="0" smtClean="0"/>
              <a:t>We </a:t>
            </a:r>
            <a:r>
              <a:rPr lang="en-US" altLang="zh-CN" dirty="0"/>
              <a:t>formally analyze the </a:t>
            </a:r>
            <a:r>
              <a:rPr lang="en-US" altLang="zh-CN"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crowd fraud problem </a:t>
            </a:r>
            <a:r>
              <a:rPr lang="en-US" altLang="zh-CN" dirty="0"/>
              <a:t>for </a:t>
            </a:r>
            <a:r>
              <a:rPr lang="en-US" altLang="zh-CN" dirty="0" smtClean="0"/>
              <a:t>Internet advertising</a:t>
            </a:r>
            <a:r>
              <a:rPr lang="en-US" altLang="zh-CN" dirty="0"/>
              <a:t>.</a:t>
            </a:r>
          </a:p>
          <a:p>
            <a:r>
              <a:rPr lang="en-US" altLang="zh-CN" dirty="0" smtClean="0"/>
              <a:t>We </a:t>
            </a:r>
            <a:r>
              <a:rPr lang="en-US" altLang="zh-CN" dirty="0"/>
              <a:t>present </a:t>
            </a:r>
            <a:r>
              <a:rPr lang="en-US" altLang="zh-CN"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an </a:t>
            </a:r>
            <a:r>
              <a:rPr lang="en-US" altLang="zh-CN"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effective method</a:t>
            </a:r>
            <a:r>
              <a:rPr lang="en-US" altLang="zh-CN" dirty="0" smtClean="0"/>
              <a:t> </a:t>
            </a:r>
            <a:r>
              <a:rPr lang="en-US" altLang="zh-CN" dirty="0"/>
              <a:t>to detect crowd fraud.</a:t>
            </a:r>
          </a:p>
          <a:p>
            <a:r>
              <a:rPr lang="en-US" altLang="zh-CN" dirty="0" smtClean="0"/>
              <a:t>We </a:t>
            </a:r>
            <a:r>
              <a:rPr lang="en-US" altLang="zh-CN"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scale up</a:t>
            </a:r>
            <a:r>
              <a:rPr lang="en-US" altLang="zh-CN" dirty="0"/>
              <a:t> the </a:t>
            </a:r>
            <a:r>
              <a:rPr lang="en-US" altLang="zh-CN" dirty="0" smtClean="0"/>
              <a:t>method </a:t>
            </a:r>
            <a:r>
              <a:rPr lang="en-US" altLang="zh-CN" dirty="0"/>
              <a:t>for large-scale search </a:t>
            </a:r>
            <a:r>
              <a:rPr lang="en-US" altLang="zh-CN" dirty="0" smtClean="0"/>
              <a:t>engine advertising.  </a:t>
            </a:r>
            <a:r>
              <a:rPr lang="en-US" altLang="zh-CN"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E</a:t>
            </a:r>
            <a:r>
              <a:rPr lang="en-US" altLang="zh-CN"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xperiments </a:t>
            </a:r>
            <a:r>
              <a:rPr lang="en-US" altLang="zh-CN" dirty="0"/>
              <a:t>on both synthetic and </a:t>
            </a:r>
            <a:r>
              <a:rPr lang="en-US" altLang="zh-CN" dirty="0" smtClean="0"/>
              <a:t>real world </a:t>
            </a:r>
            <a:r>
              <a:rPr lang="en-US" altLang="zh-CN" dirty="0"/>
              <a:t>data show the </a:t>
            </a:r>
            <a:r>
              <a:rPr lang="en-US" altLang="zh-CN" dirty="0" smtClean="0"/>
              <a:t>effectiveness</a:t>
            </a:r>
            <a:r>
              <a:rPr lang="en-US" altLang="zh-CN" dirty="0"/>
              <a:t>.</a:t>
            </a:r>
            <a:endParaRPr lang="zh-CN" altLang="en-US" dirty="0"/>
          </a:p>
        </p:txBody>
      </p:sp>
      <p:sp>
        <p:nvSpPr>
          <p:cNvPr id="4" name="灯片编号占位符 3"/>
          <p:cNvSpPr>
            <a:spLocks noGrp="1"/>
          </p:cNvSpPr>
          <p:nvPr>
            <p:ph type="sldNum" sz="quarter" idx="12"/>
          </p:nvPr>
        </p:nvSpPr>
        <p:spPr/>
        <p:txBody>
          <a:bodyPr/>
          <a:lstStyle/>
          <a:p>
            <a:fld id="{A6BCB084-3EF2-4D1D-99D9-11CDC8C8B05F}" type="slidenum">
              <a:rPr lang="zh-CN" altLang="en-US" smtClean="0"/>
              <a:t>31</a:t>
            </a:fld>
            <a:endParaRPr lang="zh-CN" altLang="en-US"/>
          </a:p>
        </p:txBody>
      </p:sp>
    </p:spTree>
    <p:extLst>
      <p:ext uri="{BB962C8B-B14F-4D97-AF65-F5344CB8AC3E}">
        <p14:creationId xmlns:p14="http://schemas.microsoft.com/office/powerpoint/2010/main" val="79101868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Thank You!</a:t>
            </a:r>
            <a:endParaRPr lang="zh-CN" altLang="en-US" dirty="0"/>
          </a:p>
        </p:txBody>
      </p:sp>
      <p:sp>
        <p:nvSpPr>
          <p:cNvPr id="3" name="Content Placeholder 2"/>
          <p:cNvSpPr>
            <a:spLocks noGrp="1"/>
          </p:cNvSpPr>
          <p:nvPr>
            <p:ph idx="1"/>
          </p:nvPr>
        </p:nvSpPr>
        <p:spPr/>
        <p:txBody>
          <a:bodyPr>
            <a:normAutofit/>
          </a:bodyPr>
          <a:lstStyle/>
          <a:p>
            <a:r>
              <a:rPr lang="en-US" altLang="zh-CN" dirty="0" smtClean="0"/>
              <a:t>We </a:t>
            </a:r>
            <a:r>
              <a:rPr lang="en-US" altLang="zh-CN" dirty="0"/>
              <a:t>formally analyze the </a:t>
            </a:r>
            <a:r>
              <a:rPr lang="en-US" altLang="zh-CN"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crowd fraud problem </a:t>
            </a:r>
            <a:r>
              <a:rPr lang="en-US" altLang="zh-CN" dirty="0"/>
              <a:t>for </a:t>
            </a:r>
            <a:r>
              <a:rPr lang="en-US" altLang="zh-CN" dirty="0" smtClean="0"/>
              <a:t>Internet advertising</a:t>
            </a:r>
            <a:r>
              <a:rPr lang="en-US" altLang="zh-CN" dirty="0"/>
              <a:t>.</a:t>
            </a:r>
          </a:p>
          <a:p>
            <a:r>
              <a:rPr lang="en-US" altLang="zh-CN" dirty="0" smtClean="0"/>
              <a:t>We </a:t>
            </a:r>
            <a:r>
              <a:rPr lang="en-US" altLang="zh-CN" dirty="0"/>
              <a:t>present </a:t>
            </a:r>
            <a:r>
              <a:rPr lang="en-US" altLang="zh-CN"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an </a:t>
            </a:r>
            <a:r>
              <a:rPr lang="en-US" altLang="zh-CN"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effective method</a:t>
            </a:r>
            <a:r>
              <a:rPr lang="en-US" altLang="zh-CN" dirty="0" smtClean="0"/>
              <a:t> </a:t>
            </a:r>
            <a:r>
              <a:rPr lang="en-US" altLang="zh-CN" dirty="0"/>
              <a:t>to detect crowd fraud.</a:t>
            </a:r>
          </a:p>
          <a:p>
            <a:r>
              <a:rPr lang="en-US" altLang="zh-CN" dirty="0" smtClean="0"/>
              <a:t>We </a:t>
            </a:r>
            <a:r>
              <a:rPr lang="en-US" altLang="zh-CN"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scale up</a:t>
            </a:r>
            <a:r>
              <a:rPr lang="en-US" altLang="zh-CN" dirty="0"/>
              <a:t> the </a:t>
            </a:r>
            <a:r>
              <a:rPr lang="en-US" altLang="zh-CN" dirty="0" smtClean="0"/>
              <a:t>method </a:t>
            </a:r>
            <a:r>
              <a:rPr lang="en-US" altLang="zh-CN" dirty="0"/>
              <a:t>for large-scale search </a:t>
            </a:r>
            <a:r>
              <a:rPr lang="en-US" altLang="zh-CN" dirty="0" smtClean="0"/>
              <a:t>engine advertising.  </a:t>
            </a:r>
            <a:r>
              <a:rPr lang="en-US" altLang="zh-CN"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E</a:t>
            </a:r>
            <a:r>
              <a:rPr lang="en-US" altLang="zh-CN"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xperiments </a:t>
            </a:r>
            <a:r>
              <a:rPr lang="en-US" altLang="zh-CN" dirty="0"/>
              <a:t>on both synthetic and </a:t>
            </a:r>
            <a:r>
              <a:rPr lang="en-US" altLang="zh-CN" dirty="0" smtClean="0"/>
              <a:t>real world </a:t>
            </a:r>
            <a:r>
              <a:rPr lang="en-US" altLang="zh-CN" dirty="0"/>
              <a:t>data show the </a:t>
            </a:r>
            <a:r>
              <a:rPr lang="en-US" altLang="zh-CN" dirty="0" smtClean="0"/>
              <a:t>effectiveness</a:t>
            </a:r>
            <a:r>
              <a:rPr lang="en-US" altLang="zh-CN" dirty="0"/>
              <a:t>.</a:t>
            </a:r>
            <a:endParaRPr lang="zh-CN" altLang="en-US" dirty="0"/>
          </a:p>
        </p:txBody>
      </p:sp>
      <p:sp>
        <p:nvSpPr>
          <p:cNvPr id="4" name="灯片编号占位符 3"/>
          <p:cNvSpPr>
            <a:spLocks noGrp="1"/>
          </p:cNvSpPr>
          <p:nvPr>
            <p:ph type="sldNum" sz="quarter" idx="12"/>
          </p:nvPr>
        </p:nvSpPr>
        <p:spPr/>
        <p:txBody>
          <a:bodyPr/>
          <a:lstStyle/>
          <a:p>
            <a:fld id="{A6BCB084-3EF2-4D1D-99D9-11CDC8C8B05F}" type="slidenum">
              <a:rPr lang="zh-CN" altLang="en-US" smtClean="0"/>
              <a:t>32</a:t>
            </a:fld>
            <a:endParaRPr lang="zh-CN" altLang="en-US"/>
          </a:p>
        </p:txBody>
      </p:sp>
      <p:sp>
        <p:nvSpPr>
          <p:cNvPr id="5" name="文本框 4"/>
          <p:cNvSpPr txBox="1"/>
          <p:nvPr/>
        </p:nvSpPr>
        <p:spPr>
          <a:xfrm>
            <a:off x="4586941" y="5184589"/>
            <a:ext cx="338178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zh-CN" sz="2800" dirty="0" smtClean="0"/>
              <a:t>Tian Tian </a:t>
            </a:r>
          </a:p>
          <a:p>
            <a:r>
              <a:rPr kumimoji="1" lang="en-US" altLang="zh-CN" sz="2800" dirty="0" smtClean="0"/>
              <a:t>rossowhite@163.com</a:t>
            </a:r>
            <a:endParaRPr kumimoji="1" lang="zh-CN" altLang="en-US" sz="2800" dirty="0"/>
          </a:p>
        </p:txBody>
      </p:sp>
    </p:spTree>
    <p:extLst>
      <p:ext uri="{BB962C8B-B14F-4D97-AF65-F5344CB8AC3E}">
        <p14:creationId xmlns:p14="http://schemas.microsoft.com/office/powerpoint/2010/main" val="32783730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What is Crowd Fraud?</a:t>
            </a:r>
            <a:endParaRPr lang="zh-CN" altLang="en-US" dirty="0"/>
          </a:p>
        </p:txBody>
      </p:sp>
      <p:sp>
        <p:nvSpPr>
          <p:cNvPr id="3" name="Content Placeholder 2"/>
          <p:cNvSpPr>
            <a:spLocks noGrp="1"/>
          </p:cNvSpPr>
          <p:nvPr>
            <p:ph idx="1"/>
          </p:nvPr>
        </p:nvSpPr>
        <p:spPr/>
        <p:txBody>
          <a:bodyPr>
            <a:normAutofit/>
          </a:bodyPr>
          <a:lstStyle/>
          <a:p>
            <a:r>
              <a:rPr lang="en-US" altLang="zh-CN" dirty="0" smtClean="0"/>
              <a:t>Rise</a:t>
            </a:r>
            <a:r>
              <a:rPr lang="zh-CN" altLang="en-US" dirty="0" smtClean="0"/>
              <a:t> </a:t>
            </a:r>
            <a:r>
              <a:rPr lang="en-US" altLang="zh-CN" dirty="0" smtClean="0"/>
              <a:t>the</a:t>
            </a:r>
            <a:r>
              <a:rPr lang="zh-CN" altLang="en-US" dirty="0" smtClean="0"/>
              <a:t> </a:t>
            </a:r>
            <a:r>
              <a:rPr lang="en-US" altLang="zh-CN" dirty="0" smtClean="0"/>
              <a:t>risk</a:t>
            </a:r>
            <a:r>
              <a:rPr lang="zh-CN" altLang="en-US" dirty="0" smtClean="0"/>
              <a:t> </a:t>
            </a:r>
            <a:r>
              <a:rPr lang="en-US" altLang="zh-CN" dirty="0" smtClean="0"/>
              <a:t>of</a:t>
            </a:r>
            <a:r>
              <a:rPr lang="zh-CN" altLang="en-US" dirty="0" smtClean="0"/>
              <a:t> </a:t>
            </a:r>
            <a:r>
              <a:rPr lang="en-US" altLang="zh-CN" dirty="0" smtClean="0"/>
              <a:t>fraud.</a:t>
            </a:r>
            <a:r>
              <a:rPr lang="zh-CN" altLang="en-US" dirty="0" smtClean="0"/>
              <a:t> </a:t>
            </a:r>
            <a:endParaRPr lang="en-US" altLang="zh-CN" dirty="0" smtClean="0"/>
          </a:p>
          <a:p>
            <a:endParaRPr lang="zh-CN" altLang="en-US" dirty="0"/>
          </a:p>
        </p:txBody>
      </p:sp>
      <p:pic>
        <p:nvPicPr>
          <p:cNvPr id="1026" name="Picture 2" descr="http://www.entrepreneur-resources.net/wp-content/uploads/2013/09/online-advertising-opti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10049"/>
            <a:ext cx="2857500" cy="2647951"/>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226143" y="2756227"/>
            <a:ext cx="4160113" cy="523220"/>
          </a:xfrm>
          <a:prstGeom prst="rect">
            <a:avLst/>
          </a:prstGeom>
          <a:noFill/>
        </p:spPr>
        <p:txBody>
          <a:bodyPr wrap="none" rtlCol="0">
            <a:spAutoFit/>
          </a:bodyPr>
          <a:lstStyle/>
          <a:p>
            <a:r>
              <a:rPr lang="en-US" altLang="zh-CN" sz="2800"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Malwares, Auto clickers..</a:t>
            </a:r>
            <a:endParaRPr lang="zh-CN" altLang="en-US" sz="2800"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 name="文本框 5"/>
          <p:cNvSpPr txBox="1"/>
          <p:nvPr/>
        </p:nvSpPr>
        <p:spPr>
          <a:xfrm>
            <a:off x="5265947" y="2741939"/>
            <a:ext cx="3464410" cy="584775"/>
          </a:xfrm>
          <a:prstGeom prst="rect">
            <a:avLst/>
          </a:prstGeom>
          <a:noFill/>
        </p:spPr>
        <p:txBody>
          <a:bodyPr wrap="none" rtlCol="0">
            <a:spAutoFit/>
          </a:bodyPr>
          <a:lstStyle/>
          <a:p>
            <a:r>
              <a:rPr lang="en-US" altLang="zh-CN" sz="3200"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A group of People</a:t>
            </a:r>
            <a:endParaRPr lang="zh-CN" altLang="en-US" sz="3200" b="1"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 name="右箭头 4"/>
          <p:cNvSpPr/>
          <p:nvPr/>
        </p:nvSpPr>
        <p:spPr>
          <a:xfrm>
            <a:off x="4386256" y="2905738"/>
            <a:ext cx="742957" cy="25717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7" name="乘号 6"/>
          <p:cNvSpPr/>
          <p:nvPr/>
        </p:nvSpPr>
        <p:spPr>
          <a:xfrm>
            <a:off x="733342" y="2756227"/>
            <a:ext cx="3145714" cy="60703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灯片编号占位符 7"/>
          <p:cNvSpPr>
            <a:spLocks noGrp="1"/>
          </p:cNvSpPr>
          <p:nvPr>
            <p:ph type="sldNum" sz="quarter" idx="12"/>
          </p:nvPr>
        </p:nvSpPr>
        <p:spPr/>
        <p:txBody>
          <a:bodyPr/>
          <a:lstStyle/>
          <a:p>
            <a:fld id="{A6BCB084-3EF2-4D1D-99D9-11CDC8C8B05F}" type="slidenum">
              <a:rPr lang="zh-CN" altLang="en-US" smtClean="0"/>
              <a:t>4</a:t>
            </a:fld>
            <a:endParaRPr lang="zh-CN" altLang="en-US"/>
          </a:p>
        </p:txBody>
      </p:sp>
      <p:sp>
        <p:nvSpPr>
          <p:cNvPr id="9" name="文本框 8"/>
          <p:cNvSpPr txBox="1"/>
          <p:nvPr/>
        </p:nvSpPr>
        <p:spPr>
          <a:xfrm>
            <a:off x="2896037" y="3846044"/>
            <a:ext cx="5834320" cy="2062103"/>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3200"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A group of </a:t>
            </a:r>
            <a:r>
              <a:rPr lang="en-US" altLang="zh-CN" sz="3200"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people </a:t>
            </a:r>
            <a:r>
              <a:rPr lang="en-US" altLang="zh-CN" sz="3200"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driven by economic benefits work together to increase fraudulent traffic on certain targets.</a:t>
            </a:r>
            <a:endParaRPr lang="zh-CN" altLang="en-US" sz="3200"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30333317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animBg="1"/>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What’s new?</a:t>
            </a:r>
            <a:endParaRPr lang="zh-CN" altLang="en-US" dirty="0"/>
          </a:p>
        </p:txBody>
      </p:sp>
      <p:graphicFrame>
        <p:nvGraphicFramePr>
          <p:cNvPr id="4" name="Table 3"/>
          <p:cNvGraphicFramePr>
            <a:graphicFrameLocks noGrp="1"/>
          </p:cNvGraphicFramePr>
          <p:nvPr>
            <p:extLst>
              <p:ext uri="{D42A27DB-BD31-4B8C-83A1-F6EECF244321}">
                <p14:modId xmlns:p14="http://schemas.microsoft.com/office/powerpoint/2010/main" val="3030070831"/>
              </p:ext>
            </p:extLst>
          </p:nvPr>
        </p:nvGraphicFramePr>
        <p:xfrm>
          <a:off x="434340" y="1564640"/>
          <a:ext cx="8343900" cy="4978085"/>
        </p:xfrm>
        <a:graphic>
          <a:graphicData uri="http://schemas.openxmlformats.org/drawingml/2006/table">
            <a:tbl>
              <a:tblPr firstRow="1" bandRow="1">
                <a:tableStyleId>{7E9639D4-E3E2-4D34-9284-5A2195B3D0D7}</a:tableStyleId>
              </a:tblPr>
              <a:tblGrid>
                <a:gridCol w="3119498"/>
                <a:gridCol w="2612201"/>
                <a:gridCol w="2612201"/>
              </a:tblGrid>
              <a:tr h="995617">
                <a:tc>
                  <a:txBody>
                    <a:bodyPr/>
                    <a:lstStyle/>
                    <a:p>
                      <a:pPr algn="ctr"/>
                      <a:endParaRPr lang="zh-CN" altLang="en-US" sz="2800" b="1" dirty="0"/>
                    </a:p>
                  </a:txBody>
                  <a:tcPr anchor="ctr"/>
                </a:tc>
                <a:tc>
                  <a:txBody>
                    <a:bodyPr/>
                    <a:lstStyle/>
                    <a:p>
                      <a:pPr algn="ctr"/>
                      <a:r>
                        <a:rPr lang="en-US" altLang="zh-CN" sz="2800" dirty="0" smtClean="0"/>
                        <a:t>Crowd Fraud</a:t>
                      </a:r>
                      <a:endParaRPr lang="zh-CN" altLang="en-US" sz="2800" dirty="0"/>
                    </a:p>
                  </a:txBody>
                  <a:tcPr anchor="ctr"/>
                </a:tc>
                <a:tc>
                  <a:txBody>
                    <a:bodyPr/>
                    <a:lstStyle/>
                    <a:p>
                      <a:pPr algn="ctr"/>
                      <a:r>
                        <a:rPr lang="en-US" altLang="zh-CN" sz="2800" dirty="0" smtClean="0"/>
                        <a:t>Conventional</a:t>
                      </a:r>
                      <a:endParaRPr lang="zh-CN" altLang="en-US" sz="2800" dirty="0"/>
                    </a:p>
                  </a:txBody>
                  <a:tcPr anchor="ctr"/>
                </a:tc>
              </a:tr>
              <a:tr h="995617">
                <a:tc>
                  <a:txBody>
                    <a:bodyPr/>
                    <a:lstStyle/>
                    <a:p>
                      <a:pPr algn="ctr"/>
                      <a:r>
                        <a:rPr lang="en-US" altLang="zh-CN" sz="2800" b="1" dirty="0" smtClean="0"/>
                        <a:t>Number of workers</a:t>
                      </a:r>
                      <a:endParaRPr lang="zh-CN" altLang="en-US" sz="2800" b="1" dirty="0"/>
                    </a:p>
                  </a:txBody>
                  <a:tcPr anchor="ctr"/>
                </a:tc>
                <a:tc>
                  <a:txBody>
                    <a:bodyPr/>
                    <a:lstStyle/>
                    <a:p>
                      <a:pPr algn="ctr"/>
                      <a:endParaRPr lang="zh-CN" altLang="en-US" sz="3200" b="1"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a:txBody>
                  <a:tcPr anchor="ctr"/>
                </a:tc>
                <a:tc>
                  <a:txBody>
                    <a:bodyPr/>
                    <a:lstStyle/>
                    <a:p>
                      <a:endParaRPr lang="zh-CN" altLang="en-US" dirty="0"/>
                    </a:p>
                  </a:txBody>
                  <a:tcPr anchor="ctr"/>
                </a:tc>
              </a:tr>
              <a:tr h="995617">
                <a:tc>
                  <a:txBody>
                    <a:bodyPr/>
                    <a:lstStyle/>
                    <a:p>
                      <a:pPr algn="ctr"/>
                      <a:r>
                        <a:rPr lang="en-US" altLang="zh-CN" sz="2800" b="1" dirty="0" smtClean="0"/>
                        <a:t>Traffic</a:t>
                      </a:r>
                      <a:r>
                        <a:rPr lang="en-US" altLang="zh-CN" sz="2800" b="1" baseline="0" dirty="0" smtClean="0"/>
                        <a:t> per person</a:t>
                      </a:r>
                      <a:endParaRPr lang="zh-CN" altLang="en-US" sz="2800" b="1" dirty="0"/>
                    </a:p>
                  </a:txBody>
                  <a:tcPr anchor="ctr"/>
                </a:tc>
                <a:tc>
                  <a:txBody>
                    <a:bodyPr/>
                    <a:lstStyle/>
                    <a:p>
                      <a:pPr algn="ctr"/>
                      <a:endParaRPr lang="zh-CN" altLang="en-US" sz="3200" b="1"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a:txBody>
                  <a:tcPr anchor="ctr"/>
                </a:tc>
                <a:tc>
                  <a:txBody>
                    <a:bodyPr/>
                    <a:lstStyle/>
                    <a:p>
                      <a:endParaRPr lang="zh-CN" altLang="en-US" dirty="0"/>
                    </a:p>
                  </a:txBody>
                  <a:tcPr anchor="ctr"/>
                </a:tc>
              </a:tr>
              <a:tr h="995617">
                <a:tc>
                  <a:txBody>
                    <a:bodyPr/>
                    <a:lstStyle/>
                    <a:p>
                      <a:pPr algn="ctr"/>
                      <a:r>
                        <a:rPr lang="en-US" altLang="zh-CN" sz="2800" b="1" dirty="0" smtClean="0"/>
                        <a:t>Behavior pattern?</a:t>
                      </a:r>
                      <a:endParaRPr lang="zh-CN" altLang="en-US" sz="2800" b="1" dirty="0"/>
                    </a:p>
                  </a:txBody>
                  <a:tcPr anchor="ctr"/>
                </a:tc>
                <a:tc>
                  <a:txBody>
                    <a:bodyPr/>
                    <a:lstStyle/>
                    <a:p>
                      <a:pPr algn="ctr"/>
                      <a:endParaRPr lang="zh-CN" altLang="en-US" sz="3200" b="1"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a:txBody>
                  <a:tcPr anchor="ctr"/>
                </a:tc>
                <a:tc>
                  <a:txBody>
                    <a:bodyPr/>
                    <a:lstStyle/>
                    <a:p>
                      <a:endParaRPr lang="zh-CN" altLang="en-US"/>
                    </a:p>
                  </a:txBody>
                  <a:tcPr anchor="ctr"/>
                </a:tc>
              </a:tr>
              <a:tr h="995617">
                <a:tc>
                  <a:txBody>
                    <a:bodyPr/>
                    <a:lstStyle/>
                    <a:p>
                      <a:pPr algn="ctr"/>
                      <a:r>
                        <a:rPr lang="en-US" altLang="zh-CN" sz="2800" b="1" dirty="0" smtClean="0"/>
                        <a:t>Have normal clicks?</a:t>
                      </a:r>
                      <a:endParaRPr lang="zh-CN" altLang="en-US" sz="2800" b="1" dirty="0"/>
                    </a:p>
                  </a:txBody>
                  <a:tcPr anchor="ctr"/>
                </a:tc>
                <a:tc>
                  <a:txBody>
                    <a:bodyPr/>
                    <a:lstStyle/>
                    <a:p>
                      <a:pPr algn="ctr"/>
                      <a:endParaRPr lang="zh-CN" altLang="en-US" sz="3200" b="1"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a:txBody>
                  <a:tcPr anchor="ctr"/>
                </a:tc>
                <a:tc>
                  <a:txBody>
                    <a:bodyPr/>
                    <a:lstStyle/>
                    <a:p>
                      <a:endParaRPr lang="zh-CN" altLang="en-US" dirty="0"/>
                    </a:p>
                  </a:txBody>
                  <a:tcPr anchor="ctr"/>
                </a:tc>
              </a:tr>
            </a:tbl>
          </a:graphicData>
        </a:graphic>
      </p:graphicFrame>
      <p:sp>
        <p:nvSpPr>
          <p:cNvPr id="6" name="Rectangle 5"/>
          <p:cNvSpPr/>
          <p:nvPr/>
        </p:nvSpPr>
        <p:spPr>
          <a:xfrm>
            <a:off x="4215194" y="2787134"/>
            <a:ext cx="1286446" cy="584775"/>
          </a:xfrm>
          <a:prstGeom prst="rect">
            <a:avLst/>
          </a:prstGeom>
        </p:spPr>
        <p:txBody>
          <a:bodyPr wrap="square">
            <a:spAutoFit/>
          </a:bodyPr>
          <a:lstStyle/>
          <a:p>
            <a:pPr algn="ctr"/>
            <a:r>
              <a:rPr lang="en-US" altLang="zh-CN" sz="3200" b="1"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Large</a:t>
            </a:r>
            <a:endParaRPr lang="zh-CN" altLang="en-US" sz="3200" b="1"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Rectangle 6"/>
          <p:cNvSpPr/>
          <p:nvPr/>
        </p:nvSpPr>
        <p:spPr>
          <a:xfrm>
            <a:off x="4017074" y="3732014"/>
            <a:ext cx="1682686" cy="584775"/>
          </a:xfrm>
          <a:prstGeom prst="rect">
            <a:avLst/>
          </a:prstGeom>
        </p:spPr>
        <p:txBody>
          <a:bodyPr wrap="square">
            <a:spAutoFit/>
          </a:bodyPr>
          <a:lstStyle/>
          <a:p>
            <a:pPr algn="ctr"/>
            <a:r>
              <a:rPr lang="en-US" altLang="zh-CN" sz="3200" b="1"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Small</a:t>
            </a:r>
            <a:endParaRPr lang="zh-CN" altLang="en-US" sz="3200" b="1"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Rectangle 7"/>
          <p:cNvSpPr/>
          <p:nvPr/>
        </p:nvSpPr>
        <p:spPr>
          <a:xfrm>
            <a:off x="3940874" y="4721721"/>
            <a:ext cx="1835086" cy="5847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Random</a:t>
            </a:r>
            <a:endParaRPr lang="zh-CN" altLang="en-US" sz="3200" b="1"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Rectangle 8"/>
          <p:cNvSpPr/>
          <p:nvPr/>
        </p:nvSpPr>
        <p:spPr>
          <a:xfrm>
            <a:off x="4215194" y="5738336"/>
            <a:ext cx="1286446" cy="5847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Yes</a:t>
            </a:r>
            <a:endParaRPr lang="zh-CN" altLang="en-US" sz="3200" b="1"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0" name="Rectangle 9"/>
          <p:cNvSpPr/>
          <p:nvPr/>
        </p:nvSpPr>
        <p:spPr>
          <a:xfrm>
            <a:off x="6821234" y="2787134"/>
            <a:ext cx="1286446" cy="523220"/>
          </a:xfrm>
          <a:prstGeom prst="rect">
            <a:avLst/>
          </a:prstGeom>
        </p:spPr>
        <p:txBody>
          <a:bodyPr wrap="square">
            <a:spAutoFit/>
          </a:bodyPr>
          <a:lstStyle/>
          <a:p>
            <a:pPr algn="ctr"/>
            <a:r>
              <a:rPr lang="en-US" altLang="zh-CN" sz="2800" b="1" dirty="0" smtClean="0">
                <a:latin typeface="+mj-lt"/>
                <a:ea typeface="Arial Unicode MS" panose="020B0604020202020204" pitchFamily="34" charset="-122"/>
                <a:cs typeface="Arial Unicode MS" panose="020B0604020202020204" pitchFamily="34" charset="-122"/>
              </a:rPr>
              <a:t>Few</a:t>
            </a:r>
            <a:endParaRPr lang="zh-CN" altLang="en-US" sz="2800" b="1" dirty="0">
              <a:latin typeface="+mj-lt"/>
              <a:ea typeface="Arial Unicode MS" panose="020B0604020202020204" pitchFamily="34" charset="-122"/>
              <a:cs typeface="Arial Unicode MS" panose="020B0604020202020204" pitchFamily="34" charset="-122"/>
            </a:endParaRPr>
          </a:p>
        </p:txBody>
      </p:sp>
      <p:sp>
        <p:nvSpPr>
          <p:cNvPr id="11" name="Rectangle 10"/>
          <p:cNvSpPr/>
          <p:nvPr/>
        </p:nvSpPr>
        <p:spPr>
          <a:xfrm>
            <a:off x="6623114" y="3732014"/>
            <a:ext cx="1682686" cy="523220"/>
          </a:xfrm>
          <a:prstGeom prst="rect">
            <a:avLst/>
          </a:prstGeom>
        </p:spPr>
        <p:txBody>
          <a:bodyPr wrap="square">
            <a:spAutoFit/>
          </a:bodyPr>
          <a:lstStyle/>
          <a:p>
            <a:pPr algn="ctr"/>
            <a:r>
              <a:rPr lang="en-US" altLang="zh-CN" sz="2800" b="1" dirty="0" smtClean="0">
                <a:latin typeface="+mj-lt"/>
                <a:ea typeface="Arial Unicode MS" panose="020B0604020202020204" pitchFamily="34" charset="-122"/>
                <a:cs typeface="Arial Unicode MS" panose="020B0604020202020204" pitchFamily="34" charset="-122"/>
              </a:rPr>
              <a:t>Large</a:t>
            </a:r>
            <a:endParaRPr lang="zh-CN" altLang="en-US" sz="2800" b="1" dirty="0">
              <a:latin typeface="+mj-lt"/>
              <a:ea typeface="Arial Unicode MS" panose="020B0604020202020204" pitchFamily="34" charset="-122"/>
              <a:cs typeface="Arial Unicode MS" panose="020B0604020202020204" pitchFamily="34" charset="-122"/>
            </a:endParaRPr>
          </a:p>
        </p:txBody>
      </p:sp>
      <p:sp>
        <p:nvSpPr>
          <p:cNvPr id="12" name="Rectangle 11"/>
          <p:cNvSpPr/>
          <p:nvPr/>
        </p:nvSpPr>
        <p:spPr>
          <a:xfrm>
            <a:off x="6546914" y="4721721"/>
            <a:ext cx="1835086" cy="5232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b="1" dirty="0" smtClean="0">
                <a:latin typeface="+mj-lt"/>
                <a:ea typeface="Arial Unicode MS" panose="020B0604020202020204" pitchFamily="34" charset="-122"/>
                <a:cs typeface="Arial Unicode MS" panose="020B0604020202020204" pitchFamily="34" charset="-122"/>
              </a:rPr>
              <a:t>Regular</a:t>
            </a:r>
            <a:endParaRPr lang="zh-CN" altLang="en-US" sz="2800" b="1" dirty="0">
              <a:latin typeface="+mj-lt"/>
              <a:ea typeface="Arial Unicode MS" panose="020B0604020202020204" pitchFamily="34" charset="-122"/>
              <a:cs typeface="Arial Unicode MS" panose="020B0604020202020204" pitchFamily="34" charset="-122"/>
            </a:endParaRPr>
          </a:p>
        </p:txBody>
      </p:sp>
      <p:sp>
        <p:nvSpPr>
          <p:cNvPr id="13" name="Rectangle 12"/>
          <p:cNvSpPr/>
          <p:nvPr/>
        </p:nvSpPr>
        <p:spPr>
          <a:xfrm>
            <a:off x="6821234" y="5738336"/>
            <a:ext cx="1286446" cy="5232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b="1" dirty="0" smtClean="0">
                <a:latin typeface="+mj-lt"/>
                <a:ea typeface="Arial Unicode MS" panose="020B0604020202020204" pitchFamily="34" charset="-122"/>
                <a:cs typeface="Arial Unicode MS" panose="020B0604020202020204" pitchFamily="34" charset="-122"/>
              </a:rPr>
              <a:t>No</a:t>
            </a:r>
            <a:endParaRPr lang="zh-CN" altLang="en-US" sz="2800" b="1" dirty="0">
              <a:latin typeface="+mj-lt"/>
              <a:ea typeface="Arial Unicode MS" panose="020B0604020202020204" pitchFamily="34" charset="-122"/>
              <a:cs typeface="Arial Unicode MS" panose="020B0604020202020204" pitchFamily="34" charset="-122"/>
            </a:endParaRPr>
          </a:p>
        </p:txBody>
      </p:sp>
      <p:sp>
        <p:nvSpPr>
          <p:cNvPr id="3" name="灯片编号占位符 2"/>
          <p:cNvSpPr>
            <a:spLocks noGrp="1"/>
          </p:cNvSpPr>
          <p:nvPr>
            <p:ph type="sldNum" sz="quarter" idx="12"/>
          </p:nvPr>
        </p:nvSpPr>
        <p:spPr/>
        <p:txBody>
          <a:bodyPr/>
          <a:lstStyle/>
          <a:p>
            <a:fld id="{A6BCB084-3EF2-4D1D-99D9-11CDC8C8B05F}" type="slidenum">
              <a:rPr lang="zh-CN" altLang="en-US" smtClean="0"/>
              <a:t>5</a:t>
            </a:fld>
            <a:endParaRPr lang="zh-CN" altLang="en-US"/>
          </a:p>
        </p:txBody>
      </p:sp>
    </p:spTree>
    <p:extLst>
      <p:ext uri="{BB962C8B-B14F-4D97-AF65-F5344CB8AC3E}">
        <p14:creationId xmlns:p14="http://schemas.microsoft.com/office/powerpoint/2010/main" val="26176136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Outline</a:t>
            </a:r>
            <a:endParaRPr lang="zh-CN" altLang="en-US" dirty="0"/>
          </a:p>
        </p:txBody>
      </p:sp>
      <p:sp>
        <p:nvSpPr>
          <p:cNvPr id="3" name="Content Placeholder 2"/>
          <p:cNvSpPr>
            <a:spLocks noGrp="1"/>
          </p:cNvSpPr>
          <p:nvPr>
            <p:ph idx="1"/>
          </p:nvPr>
        </p:nvSpPr>
        <p:spPr/>
        <p:txBody>
          <a:bodyPr/>
          <a:lstStyle/>
          <a:p>
            <a:r>
              <a:rPr lang="en-US" altLang="zh-CN" dirty="0" smtClean="0"/>
              <a:t>Motivation</a:t>
            </a:r>
          </a:p>
          <a:p>
            <a:r>
              <a:rPr lang="en-US" altLang="zh-CN" dirty="0" smtClean="0">
                <a:solidFill>
                  <a:srgbClr val="FF0000"/>
                </a:solidFill>
              </a:rPr>
              <a:t>Characteristic Analysis</a:t>
            </a:r>
          </a:p>
          <a:p>
            <a:r>
              <a:rPr lang="en-US" altLang="zh-CN" dirty="0" smtClean="0"/>
              <a:t>Detection Methods</a:t>
            </a:r>
          </a:p>
          <a:p>
            <a:r>
              <a:rPr lang="en-US" altLang="zh-CN" dirty="0" smtClean="0"/>
              <a:t>Empirical Results</a:t>
            </a:r>
          </a:p>
          <a:p>
            <a:r>
              <a:rPr lang="en-US" altLang="zh-CN" dirty="0" smtClean="0"/>
              <a:t>Conclusion</a:t>
            </a:r>
            <a:endParaRPr lang="zh-CN" altLang="en-US" dirty="0"/>
          </a:p>
        </p:txBody>
      </p:sp>
      <p:sp>
        <p:nvSpPr>
          <p:cNvPr id="4" name="灯片编号占位符 3"/>
          <p:cNvSpPr>
            <a:spLocks noGrp="1"/>
          </p:cNvSpPr>
          <p:nvPr>
            <p:ph type="sldNum" sz="quarter" idx="12"/>
          </p:nvPr>
        </p:nvSpPr>
        <p:spPr/>
        <p:txBody>
          <a:bodyPr/>
          <a:lstStyle/>
          <a:p>
            <a:fld id="{A6BCB084-3EF2-4D1D-99D9-11CDC8C8B05F}" type="slidenum">
              <a:rPr lang="zh-CN" altLang="en-US" smtClean="0"/>
              <a:t>6</a:t>
            </a:fld>
            <a:endParaRPr lang="zh-CN" altLang="en-US"/>
          </a:p>
        </p:txBody>
      </p:sp>
    </p:spTree>
    <p:extLst>
      <p:ext uri="{BB962C8B-B14F-4D97-AF65-F5344CB8AC3E}">
        <p14:creationId xmlns:p14="http://schemas.microsoft.com/office/powerpoint/2010/main" val="210796543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Characteristic Analysis</a:t>
            </a:r>
            <a:endParaRPr lang="zh-CN" altLang="en-US" dirty="0"/>
          </a:p>
        </p:txBody>
      </p:sp>
      <p:sp>
        <p:nvSpPr>
          <p:cNvPr id="3" name="Content Placeholder 2"/>
          <p:cNvSpPr>
            <a:spLocks noGrp="1"/>
          </p:cNvSpPr>
          <p:nvPr>
            <p:ph idx="1"/>
          </p:nvPr>
        </p:nvSpPr>
        <p:spPr>
          <a:xfrm>
            <a:off x="441913" y="1547814"/>
            <a:ext cx="7886700" cy="4351338"/>
          </a:xfrm>
        </p:spPr>
        <p:txBody>
          <a:bodyPr>
            <a:normAutofit/>
          </a:bodyPr>
          <a:lstStyle/>
          <a:p>
            <a:r>
              <a:rPr lang="en-US" altLang="zh-CN" b="1" dirty="0" smtClean="0"/>
              <a:t>we </a:t>
            </a:r>
            <a:r>
              <a:rPr lang="en-US" altLang="zh-CN" b="1" dirty="0"/>
              <a:t>collect </a:t>
            </a:r>
            <a:r>
              <a:rPr lang="en-US" altLang="zh-CN" b="1" dirty="0" smtClean="0"/>
              <a:t>click datasets of both </a:t>
            </a:r>
            <a:r>
              <a:rPr lang="en-US" altLang="zh-CN" sz="3200" b="1" dirty="0" smtClean="0">
                <a:solidFill>
                  <a:srgbClr val="0070C0"/>
                </a:solidFill>
              </a:rPr>
              <a:t>normal traffics </a:t>
            </a:r>
            <a:r>
              <a:rPr lang="en-US" altLang="zh-CN" b="1" dirty="0" smtClean="0"/>
              <a:t>and </a:t>
            </a:r>
            <a:r>
              <a:rPr lang="en-US" altLang="zh-CN" sz="3200" b="1" dirty="0" smtClean="0">
                <a:solidFill>
                  <a:srgbClr val="0070C0"/>
                </a:solidFill>
              </a:rPr>
              <a:t>crowd fraud traffics</a:t>
            </a:r>
            <a:r>
              <a:rPr lang="en-US" altLang="zh-CN" b="1" dirty="0" smtClean="0"/>
              <a:t>.</a:t>
            </a:r>
            <a:endParaRPr lang="zh-CN" altLang="en-US" b="1" dirty="0"/>
          </a:p>
        </p:txBody>
      </p:sp>
      <p:pic>
        <p:nvPicPr>
          <p:cNvPr id="4" name="图片 3"/>
          <p:cNvPicPr>
            <a:picLocks noChangeAspect="1"/>
          </p:cNvPicPr>
          <p:nvPr/>
        </p:nvPicPr>
        <p:blipFill>
          <a:blip r:embed="rId3"/>
          <a:stretch>
            <a:fillRect/>
          </a:stretch>
        </p:blipFill>
        <p:spPr>
          <a:xfrm>
            <a:off x="1857868" y="2555080"/>
            <a:ext cx="5054789" cy="4260056"/>
          </a:xfrm>
          <a:prstGeom prst="rect">
            <a:avLst/>
          </a:prstGeom>
        </p:spPr>
      </p:pic>
      <p:sp>
        <p:nvSpPr>
          <p:cNvPr id="5" name="灯片编号占位符 4"/>
          <p:cNvSpPr>
            <a:spLocks noGrp="1"/>
          </p:cNvSpPr>
          <p:nvPr>
            <p:ph type="sldNum" sz="quarter" idx="12"/>
          </p:nvPr>
        </p:nvSpPr>
        <p:spPr/>
        <p:txBody>
          <a:bodyPr/>
          <a:lstStyle/>
          <a:p>
            <a:fld id="{A6BCB084-3EF2-4D1D-99D9-11CDC8C8B05F}" type="slidenum">
              <a:rPr lang="zh-CN" altLang="en-US" smtClean="0"/>
              <a:t>7</a:t>
            </a:fld>
            <a:endParaRPr lang="zh-CN" altLang="en-US"/>
          </a:p>
        </p:txBody>
      </p:sp>
    </p:spTree>
    <p:extLst>
      <p:ext uri="{BB962C8B-B14F-4D97-AF65-F5344CB8AC3E}">
        <p14:creationId xmlns:p14="http://schemas.microsoft.com/office/powerpoint/2010/main" val="6909279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Moderateness </a:t>
            </a:r>
            <a:endParaRPr lang="zh-CN" altLang="en-US" dirty="0"/>
          </a:p>
        </p:txBody>
      </p:sp>
      <p:sp>
        <p:nvSpPr>
          <p:cNvPr id="3" name="Content Placeholder 2"/>
          <p:cNvSpPr>
            <a:spLocks noGrp="1"/>
          </p:cNvSpPr>
          <p:nvPr>
            <p:ph idx="1"/>
          </p:nvPr>
        </p:nvSpPr>
        <p:spPr>
          <a:xfrm>
            <a:off x="628650" y="1690689"/>
            <a:ext cx="7886700" cy="4351338"/>
          </a:xfrm>
        </p:spPr>
        <p:txBody>
          <a:bodyPr/>
          <a:lstStyle/>
          <a:p>
            <a:r>
              <a:rPr lang="en-US" altLang="zh-CN" dirty="0" smtClean="0"/>
              <a:t>the </a:t>
            </a:r>
            <a:r>
              <a:rPr lang="en-US" altLang="zh-CN" dirty="0"/>
              <a:t>hit frequencies of crowd </a:t>
            </a:r>
            <a:r>
              <a:rPr lang="en-US" altLang="zh-CN" dirty="0" smtClean="0"/>
              <a:t>fraud </a:t>
            </a:r>
            <a:r>
              <a:rPr lang="en-US" altLang="zh-CN" dirty="0"/>
              <a:t>target queries </a:t>
            </a:r>
            <a:r>
              <a:rPr lang="en-US" altLang="zh-CN" dirty="0" smtClean="0"/>
              <a:t>will</a:t>
            </a:r>
            <a:r>
              <a:rPr lang="zh-CN" altLang="en-US" dirty="0" smtClean="0"/>
              <a:t> </a:t>
            </a:r>
            <a:r>
              <a:rPr lang="en-US" altLang="zh-CN" dirty="0" smtClean="0"/>
              <a:t>be </a:t>
            </a:r>
            <a:r>
              <a:rPr lang="en-US" altLang="zh-CN" sz="3200"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neither</a:t>
            </a:r>
            <a:r>
              <a:rPr lang="en-US" altLang="zh-CN" dirty="0" smtClean="0"/>
              <a:t> </a:t>
            </a:r>
            <a:r>
              <a:rPr lang="en-US" altLang="zh-CN" sz="3200" b="1" dirty="0">
                <a:solidFill>
                  <a:srgbClr val="0070C0"/>
                </a:solidFill>
              </a:rPr>
              <a:t>too small </a:t>
            </a:r>
            <a:r>
              <a:rPr lang="en-US" altLang="zh-CN" dirty="0"/>
              <a:t>nor </a:t>
            </a:r>
            <a:r>
              <a:rPr lang="en-US" altLang="zh-CN" sz="3200" b="1" dirty="0">
                <a:solidFill>
                  <a:srgbClr val="0070C0"/>
                </a:solidFill>
              </a:rPr>
              <a:t>too large</a:t>
            </a:r>
            <a:r>
              <a:rPr lang="en-US" altLang="zh-CN" dirty="0"/>
              <a:t>.</a:t>
            </a:r>
            <a:endParaRPr lang="zh-CN" altLang="en-US" dirty="0"/>
          </a:p>
        </p:txBody>
      </p:sp>
      <p:pic>
        <p:nvPicPr>
          <p:cNvPr id="4" name="图片 3"/>
          <p:cNvPicPr>
            <a:picLocks noChangeAspect="1"/>
          </p:cNvPicPr>
          <p:nvPr/>
        </p:nvPicPr>
        <p:blipFill>
          <a:blip r:embed="rId3"/>
          <a:stretch>
            <a:fillRect/>
          </a:stretch>
        </p:blipFill>
        <p:spPr>
          <a:xfrm>
            <a:off x="1943100" y="2797508"/>
            <a:ext cx="5029200" cy="3789029"/>
          </a:xfrm>
          <a:prstGeom prst="rect">
            <a:avLst/>
          </a:prstGeom>
          <a:ln>
            <a:solidFill>
              <a:schemeClr val="tx1"/>
            </a:solidFill>
          </a:ln>
        </p:spPr>
      </p:pic>
      <p:sp>
        <p:nvSpPr>
          <p:cNvPr id="5" name="椭圆 4"/>
          <p:cNvSpPr/>
          <p:nvPr/>
        </p:nvSpPr>
        <p:spPr>
          <a:xfrm>
            <a:off x="2314575" y="4343400"/>
            <a:ext cx="1400175" cy="20716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857875" y="5486400"/>
            <a:ext cx="1400175" cy="9286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28650" y="4293940"/>
            <a:ext cx="1543049" cy="1384995"/>
          </a:xfrm>
          <a:prstGeom prst="rect">
            <a:avLst/>
          </a:prstGeom>
          <a:noFill/>
        </p:spPr>
        <p:txBody>
          <a:bodyPr wrap="square" rtlCol="0">
            <a:spAutoFit/>
          </a:bodyPr>
          <a:lstStyle/>
          <a:p>
            <a:r>
              <a:rPr lang="en-US" altLang="zh-CN" sz="2800" b="1"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Aim to raise traffic</a:t>
            </a:r>
            <a:endParaRPr lang="zh-CN" altLang="en-US" sz="2800" b="1"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文本框 7"/>
          <p:cNvSpPr txBox="1"/>
          <p:nvPr/>
        </p:nvSpPr>
        <p:spPr>
          <a:xfrm>
            <a:off x="7150894" y="4416722"/>
            <a:ext cx="1785937" cy="1384995"/>
          </a:xfrm>
          <a:prstGeom prst="rect">
            <a:avLst/>
          </a:prstGeom>
          <a:noFill/>
        </p:spPr>
        <p:txBody>
          <a:bodyPr wrap="square" rtlCol="0">
            <a:spAutoFit/>
          </a:bodyPr>
          <a:lstStyle/>
          <a:p>
            <a:r>
              <a:rPr lang="en-US" altLang="zh-CN" sz="2800" b="1"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human </a:t>
            </a:r>
            <a:r>
              <a:rPr lang="en-US" altLang="zh-CN" sz="2800" b="1"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efficiency </a:t>
            </a:r>
            <a:r>
              <a:rPr lang="en-US" altLang="zh-CN" sz="2800" b="1"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is limited</a:t>
            </a:r>
            <a:endParaRPr lang="zh-CN" altLang="en-US" sz="2800" b="1"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灯片编号占位符 8"/>
          <p:cNvSpPr>
            <a:spLocks noGrp="1"/>
          </p:cNvSpPr>
          <p:nvPr>
            <p:ph type="sldNum" sz="quarter" idx="12"/>
          </p:nvPr>
        </p:nvSpPr>
        <p:spPr/>
        <p:txBody>
          <a:bodyPr/>
          <a:lstStyle/>
          <a:p>
            <a:fld id="{A6BCB084-3EF2-4D1D-99D9-11CDC8C8B05F}" type="slidenum">
              <a:rPr lang="zh-CN" altLang="en-US" smtClean="0"/>
              <a:t>8</a:t>
            </a:fld>
            <a:endParaRPr lang="zh-CN" altLang="en-US"/>
          </a:p>
        </p:txBody>
      </p:sp>
    </p:spTree>
    <p:extLst>
      <p:ext uri="{BB962C8B-B14F-4D97-AF65-F5344CB8AC3E}">
        <p14:creationId xmlns:p14="http://schemas.microsoft.com/office/powerpoint/2010/main" val="6858680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Synchronicity</a:t>
            </a:r>
            <a:endParaRPr lang="zh-CN" altLang="en-US" dirty="0"/>
          </a:p>
        </p:txBody>
      </p:sp>
      <p:sp>
        <p:nvSpPr>
          <p:cNvPr id="3" name="Content Placeholder 2"/>
          <p:cNvSpPr>
            <a:spLocks noGrp="1"/>
          </p:cNvSpPr>
          <p:nvPr>
            <p:ph idx="1"/>
          </p:nvPr>
        </p:nvSpPr>
        <p:spPr>
          <a:xfrm>
            <a:off x="628650" y="1690689"/>
            <a:ext cx="7886700" cy="4351338"/>
          </a:xfrm>
        </p:spPr>
        <p:txBody>
          <a:bodyPr/>
          <a:lstStyle/>
          <a:p>
            <a:r>
              <a:rPr lang="en-US" altLang="zh-CN" dirty="0"/>
              <a:t>Target </a:t>
            </a:r>
            <a:r>
              <a:rPr lang="en-US" altLang="zh-CN" dirty="0" smtClean="0"/>
              <a:t>Synchronicity</a:t>
            </a:r>
          </a:p>
          <a:p>
            <a:pPr lvl="1"/>
            <a:r>
              <a:rPr lang="en-US" altLang="zh-CN" sz="2800" b="1" dirty="0"/>
              <a:t>Surfers can </a:t>
            </a:r>
            <a:r>
              <a:rPr lang="en-US" altLang="zh-CN" sz="2800" b="1" dirty="0" smtClean="0"/>
              <a:t>be </a:t>
            </a:r>
            <a:r>
              <a:rPr lang="en-US" altLang="zh-CN" sz="2800" b="1" dirty="0"/>
              <a:t>grouped into </a:t>
            </a:r>
            <a:r>
              <a:rPr lang="en-US" altLang="zh-CN" sz="2800" b="1"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coalitions</a:t>
            </a:r>
            <a:r>
              <a:rPr lang="en-US" altLang="zh-CN" sz="2800" b="1" dirty="0"/>
              <a:t>; </a:t>
            </a:r>
            <a:r>
              <a:rPr lang="en-US" altLang="zh-CN" sz="2800" b="1" dirty="0" smtClean="0"/>
              <a:t>each coalition </a:t>
            </a:r>
            <a:r>
              <a:rPr lang="en-US" altLang="zh-CN" sz="2800" b="1"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attack </a:t>
            </a:r>
            <a:r>
              <a:rPr lang="en-US" altLang="zh-CN" sz="2800" b="1"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a common set of </a:t>
            </a:r>
            <a:r>
              <a:rPr lang="en-US" altLang="zh-CN" sz="2800" b="1"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advertisers</a:t>
            </a:r>
            <a:endParaRPr lang="en-US" altLang="zh-CN" sz="2800" b="1" dirty="0"/>
          </a:p>
          <a:p>
            <a:r>
              <a:rPr lang="en-US" altLang="zh-CN" dirty="0"/>
              <a:t>Temporal </a:t>
            </a:r>
            <a:r>
              <a:rPr lang="en-US" altLang="zh-CN" dirty="0" smtClean="0"/>
              <a:t>Synchronicity</a:t>
            </a:r>
          </a:p>
          <a:p>
            <a:pPr lvl="1"/>
            <a:r>
              <a:rPr lang="en-US" altLang="zh-CN" sz="2800" b="1" dirty="0"/>
              <a:t>most clicks toward </a:t>
            </a:r>
            <a:r>
              <a:rPr lang="en-US" altLang="zh-CN" sz="2800" b="1" dirty="0" smtClean="0"/>
              <a:t>an advertiser </a:t>
            </a:r>
            <a:r>
              <a:rPr lang="en-US" altLang="zh-CN" sz="2800" b="1" dirty="0"/>
              <a:t>happen within </a:t>
            </a:r>
            <a:r>
              <a:rPr lang="en-US" altLang="zh-CN" sz="2800" b="1" dirty="0">
                <a:solidFill>
                  <a:srgbClr val="0070C0"/>
                </a:solidFill>
              </a:rPr>
              <a:t>common short time </a:t>
            </a:r>
            <a:r>
              <a:rPr lang="en-US" altLang="zh-CN" sz="2800" b="1" dirty="0" smtClean="0">
                <a:solidFill>
                  <a:srgbClr val="0070C0"/>
                </a:solidFill>
              </a:rPr>
              <a:t>period</a:t>
            </a:r>
            <a:endParaRPr lang="en-US" altLang="zh-CN" sz="2800" b="1" dirty="0">
              <a:solidFill>
                <a:srgbClr val="0070C0"/>
              </a:solidFill>
            </a:endParaRPr>
          </a:p>
          <a:p>
            <a:endParaRPr lang="en-US" altLang="zh-CN" b="1" dirty="0" smtClean="0"/>
          </a:p>
        </p:txBody>
      </p:sp>
      <p:pic>
        <p:nvPicPr>
          <p:cNvPr id="5" name="图片 4"/>
          <p:cNvPicPr>
            <a:picLocks noChangeAspect="1"/>
          </p:cNvPicPr>
          <p:nvPr/>
        </p:nvPicPr>
        <p:blipFill>
          <a:blip r:embed="rId3"/>
          <a:stretch>
            <a:fillRect/>
          </a:stretch>
        </p:blipFill>
        <p:spPr>
          <a:xfrm>
            <a:off x="1104900" y="4329328"/>
            <a:ext cx="3081338" cy="2381034"/>
          </a:xfrm>
          <a:prstGeom prst="rect">
            <a:avLst/>
          </a:prstGeom>
          <a:ln>
            <a:solidFill>
              <a:schemeClr val="tx1"/>
            </a:solidFill>
          </a:ln>
        </p:spPr>
      </p:pic>
      <p:sp>
        <p:nvSpPr>
          <p:cNvPr id="6" name="灯片编号占位符 5"/>
          <p:cNvSpPr>
            <a:spLocks noGrp="1"/>
          </p:cNvSpPr>
          <p:nvPr>
            <p:ph type="sldNum" sz="quarter" idx="12"/>
          </p:nvPr>
        </p:nvSpPr>
        <p:spPr/>
        <p:txBody>
          <a:bodyPr/>
          <a:lstStyle/>
          <a:p>
            <a:fld id="{A6BCB084-3EF2-4D1D-99D9-11CDC8C8B05F}" type="slidenum">
              <a:rPr lang="zh-CN" altLang="en-US" smtClean="0"/>
              <a:t>9</a:t>
            </a:fld>
            <a:endParaRPr lang="zh-CN" altLang="en-US"/>
          </a:p>
        </p:txBody>
      </p:sp>
      <p:pic>
        <p:nvPicPr>
          <p:cNvPr id="7" name="图片 6"/>
          <p:cNvPicPr>
            <a:picLocks noChangeAspect="1"/>
          </p:cNvPicPr>
          <p:nvPr/>
        </p:nvPicPr>
        <p:blipFill>
          <a:blip r:embed="rId4"/>
          <a:stretch>
            <a:fillRect/>
          </a:stretch>
        </p:blipFill>
        <p:spPr>
          <a:xfrm>
            <a:off x="5157788" y="4329328"/>
            <a:ext cx="3143249" cy="2377750"/>
          </a:xfrm>
          <a:prstGeom prst="rect">
            <a:avLst/>
          </a:prstGeom>
          <a:ln>
            <a:solidFill>
              <a:schemeClr val="tx1"/>
            </a:solidFill>
          </a:ln>
        </p:spPr>
      </p:pic>
    </p:spTree>
    <p:extLst>
      <p:ext uri="{BB962C8B-B14F-4D97-AF65-F5344CB8AC3E}">
        <p14:creationId xmlns:p14="http://schemas.microsoft.com/office/powerpoint/2010/main" val="39003937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4439</TotalTime>
  <Words>3891</Words>
  <Application>Microsoft Macintosh PowerPoint</Application>
  <PresentationFormat>全屏显示(4:3)</PresentationFormat>
  <Paragraphs>347</Paragraphs>
  <Slides>32</Slides>
  <Notes>32</Notes>
  <HiddenSlides>0</HiddenSlides>
  <MMClips>0</MMClips>
  <ScaleCrop>false</ScaleCrop>
  <HeadingPairs>
    <vt:vector size="4" baseType="variant">
      <vt:variant>
        <vt:lpstr>主题</vt:lpstr>
      </vt:variant>
      <vt:variant>
        <vt:i4>1</vt:i4>
      </vt:variant>
      <vt:variant>
        <vt:lpstr>幻灯片标题</vt:lpstr>
      </vt:variant>
      <vt:variant>
        <vt:i4>32</vt:i4>
      </vt:variant>
    </vt:vector>
  </HeadingPairs>
  <TitlesOfParts>
    <vt:vector size="33" baseType="lpstr">
      <vt:lpstr>Office Theme</vt:lpstr>
      <vt:lpstr>Crowd Fraud Detection in Internet Advertising</vt:lpstr>
      <vt:lpstr>Outline</vt:lpstr>
      <vt:lpstr>About Internet Advertising</vt:lpstr>
      <vt:lpstr>What is Crowd Fraud?</vt:lpstr>
      <vt:lpstr>What’s new?</vt:lpstr>
      <vt:lpstr>Outline</vt:lpstr>
      <vt:lpstr>Characteristic Analysis</vt:lpstr>
      <vt:lpstr>Moderateness </vt:lpstr>
      <vt:lpstr>Synchronicity</vt:lpstr>
      <vt:lpstr>Dispersivity</vt:lpstr>
      <vt:lpstr>Outline</vt:lpstr>
      <vt:lpstr>Crowd Fraud Detection</vt:lpstr>
      <vt:lpstr>Construction Stage</vt:lpstr>
      <vt:lpstr>Clustering Stage——Formulation</vt:lpstr>
      <vt:lpstr>Clustering Stage——Formulation</vt:lpstr>
      <vt:lpstr>Clustering Stage——Formulation</vt:lpstr>
      <vt:lpstr>Clustering Stage——Algorithm</vt:lpstr>
      <vt:lpstr>Filtering Stage</vt:lpstr>
      <vt:lpstr>Parallelization</vt:lpstr>
      <vt:lpstr>Parallel Assignment Step</vt:lpstr>
      <vt:lpstr>Parallel Assignment Step Notes</vt:lpstr>
      <vt:lpstr>Outline</vt:lpstr>
      <vt:lpstr>Synthetic Data Experiments</vt:lpstr>
      <vt:lpstr>Synthetic Data Experiments</vt:lpstr>
      <vt:lpstr>Real World Data Experiments</vt:lpstr>
      <vt:lpstr>Convergence &amp; Scalability</vt:lpstr>
      <vt:lpstr>Accuracy</vt:lpstr>
      <vt:lpstr>Outline</vt:lpstr>
      <vt:lpstr>Conclusion</vt:lpstr>
      <vt:lpstr>Conclusion</vt:lpstr>
      <vt:lpstr>Conclusion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Crowd Fraud Detection in Internet Advertising</dc:title>
  <dc:creator>ft01</dc:creator>
  <cp:lastModifiedBy>自己</cp:lastModifiedBy>
  <cp:revision>413</cp:revision>
  <dcterms:created xsi:type="dcterms:W3CDTF">2015-05-07T07:03:58Z</dcterms:created>
  <dcterms:modified xsi:type="dcterms:W3CDTF">2015-05-23T07:26:09Z</dcterms:modified>
</cp:coreProperties>
</file>