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8" r:id="rId3"/>
    <p:sldId id="275" r:id="rId4"/>
    <p:sldId id="285" r:id="rId5"/>
    <p:sldId id="281" r:id="rId6"/>
    <p:sldId id="282" r:id="rId7"/>
    <p:sldId id="260" r:id="rId8"/>
    <p:sldId id="276" r:id="rId9"/>
    <p:sldId id="259" r:id="rId10"/>
    <p:sldId id="264" r:id="rId11"/>
    <p:sldId id="278" r:id="rId12"/>
    <p:sldId id="280" r:id="rId13"/>
    <p:sldId id="265" r:id="rId14"/>
    <p:sldId id="283" r:id="rId15"/>
    <p:sldId id="270" r:id="rId16"/>
    <p:sldId id="286" r:id="rId17"/>
    <p:sldId id="288" r:id="rId18"/>
    <p:sldId id="287" r:id="rId19"/>
    <p:sldId id="289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38" autoAdjust="0"/>
    <p:restoredTop sz="94660"/>
  </p:normalViewPr>
  <p:slideViewPr>
    <p:cSldViewPr snapToGrid="0">
      <p:cViewPr varScale="1">
        <p:scale>
          <a:sx n="74" d="100"/>
          <a:sy n="74" d="100"/>
        </p:scale>
        <p:origin x="2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image" Target="../media/image81.wmf"/><Relationship Id="rId7" Type="http://schemas.openxmlformats.org/officeDocument/2006/relationships/image" Target="../media/image54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11" Type="http://schemas.openxmlformats.org/officeDocument/2006/relationships/image" Target="../media/image88.wmf"/><Relationship Id="rId5" Type="http://schemas.openxmlformats.org/officeDocument/2006/relationships/image" Target="../media/image83.wmf"/><Relationship Id="rId10" Type="http://schemas.openxmlformats.org/officeDocument/2006/relationships/image" Target="../media/image87.wmf"/><Relationship Id="rId4" Type="http://schemas.openxmlformats.org/officeDocument/2006/relationships/image" Target="../media/image82.wmf"/><Relationship Id="rId9" Type="http://schemas.openxmlformats.org/officeDocument/2006/relationships/image" Target="../media/image86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image" Target="../media/image92.wmf"/><Relationship Id="rId7" Type="http://schemas.openxmlformats.org/officeDocument/2006/relationships/image" Target="../media/image96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Relationship Id="rId9" Type="http://schemas.openxmlformats.org/officeDocument/2006/relationships/image" Target="../media/image9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3" Type="http://schemas.openxmlformats.org/officeDocument/2006/relationships/image" Target="../media/image110.wmf"/><Relationship Id="rId7" Type="http://schemas.openxmlformats.org/officeDocument/2006/relationships/image" Target="../media/image114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113.wmf"/><Relationship Id="rId5" Type="http://schemas.openxmlformats.org/officeDocument/2006/relationships/image" Target="../media/image112.wmf"/><Relationship Id="rId10" Type="http://schemas.openxmlformats.org/officeDocument/2006/relationships/image" Target="../media/image54.wmf"/><Relationship Id="rId4" Type="http://schemas.openxmlformats.org/officeDocument/2006/relationships/image" Target="../media/image111.wmf"/><Relationship Id="rId9" Type="http://schemas.openxmlformats.org/officeDocument/2006/relationships/image" Target="../media/image81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wmf"/><Relationship Id="rId1" Type="http://schemas.openxmlformats.org/officeDocument/2006/relationships/image" Target="../media/image1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10" Type="http://schemas.openxmlformats.org/officeDocument/2006/relationships/image" Target="../media/image33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2.wmf"/><Relationship Id="rId7" Type="http://schemas.openxmlformats.org/officeDocument/2006/relationships/image" Target="../media/image35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10" Type="http://schemas.openxmlformats.org/officeDocument/2006/relationships/image" Target="../media/image60.wmf"/><Relationship Id="rId4" Type="http://schemas.openxmlformats.org/officeDocument/2006/relationships/image" Target="../media/image54.wmf"/><Relationship Id="rId9" Type="http://schemas.openxmlformats.org/officeDocument/2006/relationships/image" Target="../media/image5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EDD48-2C9D-485F-A434-B4659F4B3EE2}" type="datetimeFigureOut">
              <a:rPr lang="zh-CN" altLang="en-US" smtClean="0"/>
              <a:pPr/>
              <a:t>2013/6/23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5773C-FDED-41E7-A294-41714EAED52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983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5773C-FDED-41E7-A294-41714EAED521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185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5773C-FDED-41E7-A294-41714EAED521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637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5773C-FDED-41E7-A294-41714EAED521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115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5773C-FDED-41E7-A294-41714EAED521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6243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5773C-FDED-41E7-A294-41714EAED521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1069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5773C-FDED-41E7-A294-41714EAED521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490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5773C-FDED-41E7-A294-41714EAED521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2082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5773C-FDED-41E7-A294-41714EAED521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328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5773C-FDED-41E7-A294-41714EAED521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12426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5773C-FDED-41E7-A294-41714EAED521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1589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5773C-FDED-41E7-A294-41714EAED521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052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5773C-FDED-41E7-A294-41714EAED52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074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5773C-FDED-41E7-A294-41714EAED52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4427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5773C-FDED-41E7-A294-41714EAED52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148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5773C-FDED-41E7-A294-41714EAED52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670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5773C-FDED-41E7-A294-41714EAED521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10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5773C-FDED-41E7-A294-41714EAED521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487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5773C-FDED-41E7-A294-41714EAED521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477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356351"/>
            <a:ext cx="514350" cy="365125"/>
          </a:xfrm>
        </p:spPr>
        <p:txBody>
          <a:bodyPr/>
          <a:lstStyle/>
          <a:p>
            <a:fld id="{11E5F6F0-F91F-4F0A-9627-758C0E4F11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30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2087A-C45F-4D94-8788-A6C8BF204886}" type="datetime1">
              <a:rPr lang="zh-CN" altLang="en-US" smtClean="0"/>
              <a:pPr/>
              <a:t>2013/6/23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ICML 2013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F6F0-F91F-4F0A-9627-758C0E4F11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809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12F2-BC9E-4D26-97E5-FE0AA94C0F1C}" type="datetime1">
              <a:rPr lang="zh-CN" altLang="en-US" smtClean="0"/>
              <a:pPr/>
              <a:t>2013/6/23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ICML 2013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F6F0-F91F-4F0A-9627-758C0E4F11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9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DF1C-BAF4-4CC4-843C-02E34E9E53C4}" type="datetime1">
              <a:rPr lang="zh-CN" altLang="en-US" smtClean="0"/>
              <a:pPr/>
              <a:t>2013/6/23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ICML 2013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F6F0-F91F-4F0A-9627-758C0E4F11F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2020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D40C-1360-488B-9FF8-D468C6E72878}" type="datetime1">
              <a:rPr lang="zh-CN" altLang="en-US" smtClean="0"/>
              <a:pPr/>
              <a:t>2013/6/23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ICML 2013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F6F0-F91F-4F0A-9627-758C0E4F11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816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699BE-4F4B-42CB-B2CC-FF995A8DEE62}" type="datetime1">
              <a:rPr lang="zh-CN" altLang="en-US" smtClean="0"/>
              <a:pPr/>
              <a:t>2013/6/23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ICML 2013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F6F0-F91F-4F0A-9627-758C0E4F11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422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AB685-A764-43BC-9ED1-CB641809E7F4}" type="datetime1">
              <a:rPr lang="zh-CN" altLang="en-US" smtClean="0"/>
              <a:pPr/>
              <a:t>2013/6/23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ICML 2013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F6F0-F91F-4F0A-9627-758C0E4F11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43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989B3-A940-4880-BA33-3455805AF80F}" type="datetime1">
              <a:rPr lang="zh-CN" altLang="en-US" smtClean="0"/>
              <a:pPr/>
              <a:t>2013/6/23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ICML 2013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F6F0-F91F-4F0A-9627-758C0E4F11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04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397A-0307-4D3D-AEAB-6F7170A23FF7}" type="datetime1">
              <a:rPr lang="zh-CN" altLang="en-US" smtClean="0"/>
              <a:pPr/>
              <a:t>2013/6/23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ICML 2013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F6F0-F91F-4F0A-9627-758C0E4F11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783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AB0ED-1E4F-428A-9D0D-A5E63235CAA9}" type="datetime1">
              <a:rPr lang="zh-CN" altLang="en-US" smtClean="0"/>
              <a:pPr/>
              <a:t>2013/6/23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ICML 2013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F6F0-F91F-4F0A-9627-758C0E4F11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86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EC89-ED18-47B9-BFC4-9EA67CA32B0F}" type="datetime1">
              <a:rPr lang="zh-CN" altLang="en-US" smtClean="0"/>
              <a:pPr/>
              <a:t>2013/6/23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ICML 2013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5F6F0-F91F-4F0A-9627-758C0E4F11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1707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4FD7A-7095-42E3-938B-446D86C8D1D3}" type="datetime1">
              <a:rPr lang="zh-CN" altLang="en-US" smtClean="0"/>
              <a:pPr/>
              <a:t>2013/6/23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ICML 2013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5F6F0-F91F-4F0A-9627-758C0E4F11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4215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13" Type="http://schemas.openxmlformats.org/officeDocument/2006/relationships/oleObject" Target="../embeddings/oleObject62.bin"/><Relationship Id="rId18" Type="http://schemas.openxmlformats.org/officeDocument/2006/relationships/image" Target="../media/image67.wmf"/><Relationship Id="rId3" Type="http://schemas.openxmlformats.org/officeDocument/2006/relationships/notesSlide" Target="../notesSlides/notesSlide10.xml"/><Relationship Id="rId21" Type="http://schemas.openxmlformats.org/officeDocument/2006/relationships/oleObject" Target="../embeddings/oleObject66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64.wmf"/><Relationship Id="rId17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6.wmf"/><Relationship Id="rId20" Type="http://schemas.openxmlformats.org/officeDocument/2006/relationships/image" Target="../media/image68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61.bin"/><Relationship Id="rId5" Type="http://schemas.openxmlformats.org/officeDocument/2006/relationships/image" Target="../media/image71.wmf"/><Relationship Id="rId15" Type="http://schemas.openxmlformats.org/officeDocument/2006/relationships/oleObject" Target="../embeddings/oleObject63.bin"/><Relationship Id="rId10" Type="http://schemas.openxmlformats.org/officeDocument/2006/relationships/image" Target="../media/image63.wmf"/><Relationship Id="rId19" Type="http://schemas.openxmlformats.org/officeDocument/2006/relationships/oleObject" Target="../embeddings/oleObject65.bin"/><Relationship Id="rId4" Type="http://schemas.openxmlformats.org/officeDocument/2006/relationships/image" Target="../media/image70.wmf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65.wmf"/><Relationship Id="rId22" Type="http://schemas.openxmlformats.org/officeDocument/2006/relationships/image" Target="../media/image6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image" Target="../media/image77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4.wmf"/><Relationship Id="rId12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76.wmf"/><Relationship Id="rId5" Type="http://schemas.openxmlformats.org/officeDocument/2006/relationships/image" Target="../media/image73.wmf"/><Relationship Id="rId15" Type="http://schemas.openxmlformats.org/officeDocument/2006/relationships/image" Target="../media/image78.wmf"/><Relationship Id="rId10" Type="http://schemas.openxmlformats.org/officeDocument/2006/relationships/oleObject" Target="../embeddings/oleObject70.bin"/><Relationship Id="rId4" Type="http://schemas.openxmlformats.org/officeDocument/2006/relationships/oleObject" Target="../embeddings/oleObject67.bin"/><Relationship Id="rId9" Type="http://schemas.openxmlformats.org/officeDocument/2006/relationships/image" Target="../media/image75.wmf"/><Relationship Id="rId14" Type="http://schemas.openxmlformats.org/officeDocument/2006/relationships/oleObject" Target="../embeddings/oleObject7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image" Target="../media/image83.wmf"/><Relationship Id="rId18" Type="http://schemas.openxmlformats.org/officeDocument/2006/relationships/image" Target="../media/image89.wmf"/><Relationship Id="rId26" Type="http://schemas.openxmlformats.org/officeDocument/2006/relationships/image" Target="../media/image88.wmf"/><Relationship Id="rId3" Type="http://schemas.openxmlformats.org/officeDocument/2006/relationships/notesSlide" Target="../notesSlides/notesSlide12.xml"/><Relationship Id="rId21" Type="http://schemas.openxmlformats.org/officeDocument/2006/relationships/oleObject" Target="../embeddings/oleObject81.bin"/><Relationship Id="rId7" Type="http://schemas.openxmlformats.org/officeDocument/2006/relationships/image" Target="../media/image80.wmf"/><Relationship Id="rId12" Type="http://schemas.openxmlformats.org/officeDocument/2006/relationships/oleObject" Target="../embeddings/oleObject77.bin"/><Relationship Id="rId17" Type="http://schemas.openxmlformats.org/officeDocument/2006/relationships/image" Target="../media/image54.wmf"/><Relationship Id="rId25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9.bin"/><Relationship Id="rId20" Type="http://schemas.openxmlformats.org/officeDocument/2006/relationships/image" Target="../media/image85.wm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82.wmf"/><Relationship Id="rId24" Type="http://schemas.openxmlformats.org/officeDocument/2006/relationships/image" Target="../media/image87.wmf"/><Relationship Id="rId5" Type="http://schemas.openxmlformats.org/officeDocument/2006/relationships/image" Target="../media/image79.wmf"/><Relationship Id="rId15" Type="http://schemas.openxmlformats.org/officeDocument/2006/relationships/image" Target="../media/image84.wmf"/><Relationship Id="rId23" Type="http://schemas.openxmlformats.org/officeDocument/2006/relationships/oleObject" Target="../embeddings/oleObject82.bin"/><Relationship Id="rId10" Type="http://schemas.openxmlformats.org/officeDocument/2006/relationships/oleObject" Target="../embeddings/oleObject76.bin"/><Relationship Id="rId19" Type="http://schemas.openxmlformats.org/officeDocument/2006/relationships/oleObject" Target="../embeddings/oleObject80.bin"/><Relationship Id="rId4" Type="http://schemas.openxmlformats.org/officeDocument/2006/relationships/oleObject" Target="../embeddings/oleObject73.bin"/><Relationship Id="rId9" Type="http://schemas.openxmlformats.org/officeDocument/2006/relationships/image" Target="../media/image81.wmf"/><Relationship Id="rId14" Type="http://schemas.openxmlformats.org/officeDocument/2006/relationships/oleObject" Target="../embeddings/oleObject78.bin"/><Relationship Id="rId22" Type="http://schemas.openxmlformats.org/officeDocument/2006/relationships/image" Target="../media/image8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oleObject" Target="../embeddings/oleObject86.bin"/><Relationship Id="rId18" Type="http://schemas.openxmlformats.org/officeDocument/2006/relationships/image" Target="../media/image94.wmf"/><Relationship Id="rId26" Type="http://schemas.openxmlformats.org/officeDocument/2006/relationships/image" Target="../media/image98.wmf"/><Relationship Id="rId3" Type="http://schemas.openxmlformats.org/officeDocument/2006/relationships/notesSlide" Target="../notesSlides/notesSlide13.xml"/><Relationship Id="rId21" Type="http://schemas.openxmlformats.org/officeDocument/2006/relationships/oleObject" Target="../embeddings/oleObject90.bin"/><Relationship Id="rId7" Type="http://schemas.openxmlformats.org/officeDocument/2006/relationships/image" Target="../media/image100.png"/><Relationship Id="rId12" Type="http://schemas.openxmlformats.org/officeDocument/2006/relationships/image" Target="../media/image91.wmf"/><Relationship Id="rId17" Type="http://schemas.openxmlformats.org/officeDocument/2006/relationships/oleObject" Target="../embeddings/oleObject88.bin"/><Relationship Id="rId25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3.wmf"/><Relationship Id="rId20" Type="http://schemas.openxmlformats.org/officeDocument/2006/relationships/image" Target="../media/image95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9.png"/><Relationship Id="rId11" Type="http://schemas.openxmlformats.org/officeDocument/2006/relationships/oleObject" Target="../embeddings/oleObject85.bin"/><Relationship Id="rId24" Type="http://schemas.openxmlformats.org/officeDocument/2006/relationships/image" Target="../media/image97.wmf"/><Relationship Id="rId5" Type="http://schemas.openxmlformats.org/officeDocument/2006/relationships/image" Target="../media/image90.wmf"/><Relationship Id="rId15" Type="http://schemas.openxmlformats.org/officeDocument/2006/relationships/oleObject" Target="../embeddings/oleObject87.bin"/><Relationship Id="rId23" Type="http://schemas.openxmlformats.org/officeDocument/2006/relationships/oleObject" Target="../embeddings/oleObject91.bin"/><Relationship Id="rId10" Type="http://schemas.openxmlformats.org/officeDocument/2006/relationships/image" Target="../media/image103.png"/><Relationship Id="rId19" Type="http://schemas.openxmlformats.org/officeDocument/2006/relationships/oleObject" Target="../embeddings/oleObject89.bin"/><Relationship Id="rId4" Type="http://schemas.openxmlformats.org/officeDocument/2006/relationships/oleObject" Target="../embeddings/oleObject84.bin"/><Relationship Id="rId9" Type="http://schemas.openxmlformats.org/officeDocument/2006/relationships/image" Target="../media/image102.png"/><Relationship Id="rId14" Type="http://schemas.openxmlformats.org/officeDocument/2006/relationships/image" Target="../media/image92.wmf"/><Relationship Id="rId22" Type="http://schemas.openxmlformats.org/officeDocument/2006/relationships/image" Target="../media/image96.wmf"/><Relationship Id="rId27" Type="http://schemas.openxmlformats.org/officeDocument/2006/relationships/oleObject" Target="../embeddings/oleObject9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13" Type="http://schemas.openxmlformats.org/officeDocument/2006/relationships/image" Target="../media/image106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09.wmf"/><Relationship Id="rId12" Type="http://schemas.openxmlformats.org/officeDocument/2006/relationships/oleObject" Target="../embeddings/oleObject9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0.wmf"/><Relationship Id="rId11" Type="http://schemas.openxmlformats.org/officeDocument/2006/relationships/image" Target="../media/image105.wmf"/><Relationship Id="rId5" Type="http://schemas.openxmlformats.org/officeDocument/2006/relationships/image" Target="../media/image108.wmf"/><Relationship Id="rId10" Type="http://schemas.openxmlformats.org/officeDocument/2006/relationships/oleObject" Target="../embeddings/oleObject95.bin"/><Relationship Id="rId4" Type="http://schemas.openxmlformats.org/officeDocument/2006/relationships/image" Target="../media/image107.png"/><Relationship Id="rId9" Type="http://schemas.openxmlformats.org/officeDocument/2006/relationships/image" Target="../media/image10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13" Type="http://schemas.openxmlformats.org/officeDocument/2006/relationships/oleObject" Target="../embeddings/oleObject101.bin"/><Relationship Id="rId18" Type="http://schemas.openxmlformats.org/officeDocument/2006/relationships/image" Target="../media/image114.wmf"/><Relationship Id="rId26" Type="http://schemas.openxmlformats.org/officeDocument/2006/relationships/image" Target="../media/image118.wmf"/><Relationship Id="rId3" Type="http://schemas.openxmlformats.org/officeDocument/2006/relationships/notesSlide" Target="../notesSlides/notesSlide15.xml"/><Relationship Id="rId21" Type="http://schemas.openxmlformats.org/officeDocument/2006/relationships/oleObject" Target="../embeddings/oleObject105.bin"/><Relationship Id="rId7" Type="http://schemas.openxmlformats.org/officeDocument/2006/relationships/oleObject" Target="../embeddings/oleObject98.bin"/><Relationship Id="rId12" Type="http://schemas.openxmlformats.org/officeDocument/2006/relationships/image" Target="../media/image111.wmf"/><Relationship Id="rId17" Type="http://schemas.openxmlformats.org/officeDocument/2006/relationships/oleObject" Target="../embeddings/oleObject103.bin"/><Relationship Id="rId25" Type="http://schemas.openxmlformats.org/officeDocument/2006/relationships/image" Target="../media/image11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3.wmf"/><Relationship Id="rId20" Type="http://schemas.openxmlformats.org/officeDocument/2006/relationships/image" Target="../media/image115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9.wmf"/><Relationship Id="rId11" Type="http://schemas.openxmlformats.org/officeDocument/2006/relationships/oleObject" Target="../embeddings/oleObject100.bin"/><Relationship Id="rId24" Type="http://schemas.openxmlformats.org/officeDocument/2006/relationships/image" Target="../media/image54.wmf"/><Relationship Id="rId5" Type="http://schemas.openxmlformats.org/officeDocument/2006/relationships/oleObject" Target="../embeddings/oleObject97.bin"/><Relationship Id="rId15" Type="http://schemas.openxmlformats.org/officeDocument/2006/relationships/oleObject" Target="../embeddings/oleObject102.bin"/><Relationship Id="rId23" Type="http://schemas.openxmlformats.org/officeDocument/2006/relationships/oleObject" Target="../embeddings/oleObject106.bin"/><Relationship Id="rId10" Type="http://schemas.openxmlformats.org/officeDocument/2006/relationships/image" Target="../media/image110.wmf"/><Relationship Id="rId19" Type="http://schemas.openxmlformats.org/officeDocument/2006/relationships/oleObject" Target="../embeddings/oleObject104.bin"/><Relationship Id="rId4" Type="http://schemas.openxmlformats.org/officeDocument/2006/relationships/image" Target="../media/image116.wmf"/><Relationship Id="rId9" Type="http://schemas.openxmlformats.org/officeDocument/2006/relationships/oleObject" Target="../embeddings/oleObject99.bin"/><Relationship Id="rId14" Type="http://schemas.openxmlformats.org/officeDocument/2006/relationships/image" Target="../media/image112.wmf"/><Relationship Id="rId22" Type="http://schemas.openxmlformats.org/officeDocument/2006/relationships/image" Target="../media/image8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08.bin"/><Relationship Id="rId5" Type="http://schemas.openxmlformats.org/officeDocument/2006/relationships/image" Target="../media/image119.wmf"/><Relationship Id="rId4" Type="http://schemas.openxmlformats.org/officeDocument/2006/relationships/oleObject" Target="../embeddings/oleObject10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3.emf"/><Relationship Id="rId4" Type="http://schemas.openxmlformats.org/officeDocument/2006/relationships/image" Target="../media/image1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wmf"/><Relationship Id="rId18" Type="http://schemas.openxmlformats.org/officeDocument/2006/relationships/oleObject" Target="../embeddings/oleObject8.bin"/><Relationship Id="rId26" Type="http://schemas.openxmlformats.org/officeDocument/2006/relationships/image" Target="../media/image12.wmf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11.bin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9.wmf"/><Relationship Id="rId25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24" Type="http://schemas.openxmlformats.org/officeDocument/2006/relationships/image" Target="../media/image11.wmf"/><Relationship Id="rId5" Type="http://schemas.openxmlformats.org/officeDocument/2006/relationships/image" Target="../media/image3.wmf"/><Relationship Id="rId15" Type="http://schemas.openxmlformats.org/officeDocument/2006/relationships/image" Target="../media/image8.wmf"/><Relationship Id="rId23" Type="http://schemas.openxmlformats.org/officeDocument/2006/relationships/oleObject" Target="../embeddings/oleObject12.bin"/><Relationship Id="rId28" Type="http://schemas.openxmlformats.org/officeDocument/2006/relationships/image" Target="../media/image13.wmf"/><Relationship Id="rId10" Type="http://schemas.openxmlformats.org/officeDocument/2006/relationships/oleObject" Target="../embeddings/oleObject4.bin"/><Relationship Id="rId19" Type="http://schemas.openxmlformats.org/officeDocument/2006/relationships/oleObject" Target="../embeddings/oleObject9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6.bin"/><Relationship Id="rId22" Type="http://schemas.openxmlformats.org/officeDocument/2006/relationships/image" Target="../media/image10.wmf"/><Relationship Id="rId27" Type="http://schemas.openxmlformats.org/officeDocument/2006/relationships/oleObject" Target="../embeddings/oleObject1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0.wmf"/><Relationship Id="rId18" Type="http://schemas.openxmlformats.org/officeDocument/2006/relationships/oleObject" Target="../embeddings/oleObject2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.bin"/><Relationship Id="rId20" Type="http://schemas.openxmlformats.org/officeDocument/2006/relationships/oleObject" Target="../embeddings/oleObject24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23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2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28.wmf"/><Relationship Id="rId18" Type="http://schemas.openxmlformats.org/officeDocument/2006/relationships/oleObject" Target="../embeddings/oleObject32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32.wmf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1.bin"/><Relationship Id="rId20" Type="http://schemas.openxmlformats.org/officeDocument/2006/relationships/oleObject" Target="../embeddings/oleObject33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27.wmf"/><Relationship Id="rId24" Type="http://schemas.openxmlformats.org/officeDocument/2006/relationships/image" Target="../media/image33.wmf"/><Relationship Id="rId5" Type="http://schemas.openxmlformats.org/officeDocument/2006/relationships/image" Target="../media/image24.wmf"/><Relationship Id="rId15" Type="http://schemas.openxmlformats.org/officeDocument/2006/relationships/image" Target="../media/image29.wmf"/><Relationship Id="rId23" Type="http://schemas.openxmlformats.org/officeDocument/2006/relationships/oleObject" Target="../embeddings/oleObject34.bin"/><Relationship Id="rId10" Type="http://schemas.openxmlformats.org/officeDocument/2006/relationships/oleObject" Target="../embeddings/oleObject28.bin"/><Relationship Id="rId19" Type="http://schemas.openxmlformats.org/officeDocument/2006/relationships/image" Target="../media/image31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30.bin"/><Relationship Id="rId22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39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3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image" Target="../media/image42.wmf"/><Relationship Id="rId18" Type="http://schemas.openxmlformats.org/officeDocument/2006/relationships/oleObject" Target="../embeddings/oleObject45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35.wmf"/><Relationship Id="rId7" Type="http://schemas.openxmlformats.org/officeDocument/2006/relationships/oleObject" Target="../embeddings/oleObject40.bin"/><Relationship Id="rId12" Type="http://schemas.openxmlformats.org/officeDocument/2006/relationships/oleObject" Target="../embeddings/oleObject42.bin"/><Relationship Id="rId17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4.bin"/><Relationship Id="rId20" Type="http://schemas.openxmlformats.org/officeDocument/2006/relationships/oleObject" Target="../embeddings/oleObject46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49.wmf"/><Relationship Id="rId11" Type="http://schemas.openxmlformats.org/officeDocument/2006/relationships/image" Target="../media/image41.wmf"/><Relationship Id="rId5" Type="http://schemas.openxmlformats.org/officeDocument/2006/relationships/image" Target="../media/image48.wmf"/><Relationship Id="rId15" Type="http://schemas.openxmlformats.org/officeDocument/2006/relationships/image" Target="../media/image43.wmf"/><Relationship Id="rId23" Type="http://schemas.openxmlformats.org/officeDocument/2006/relationships/image" Target="../media/image46.wmf"/><Relationship Id="rId10" Type="http://schemas.openxmlformats.org/officeDocument/2006/relationships/oleObject" Target="../embeddings/oleObject41.bin"/><Relationship Id="rId19" Type="http://schemas.openxmlformats.org/officeDocument/2006/relationships/image" Target="../media/image45.wmf"/><Relationship Id="rId4" Type="http://schemas.openxmlformats.org/officeDocument/2006/relationships/image" Target="../media/image47.wmf"/><Relationship Id="rId9" Type="http://schemas.openxmlformats.org/officeDocument/2006/relationships/image" Target="../media/image50.png"/><Relationship Id="rId14" Type="http://schemas.openxmlformats.org/officeDocument/2006/relationships/oleObject" Target="../embeddings/oleObject43.bin"/><Relationship Id="rId22" Type="http://schemas.openxmlformats.org/officeDocument/2006/relationships/oleObject" Target="../embeddings/oleObject4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55.wmf"/><Relationship Id="rId18" Type="http://schemas.openxmlformats.org/officeDocument/2006/relationships/oleObject" Target="../embeddings/oleObject55.bin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59.wmf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52.bin"/><Relationship Id="rId17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4.bin"/><Relationship Id="rId20" Type="http://schemas.openxmlformats.org/officeDocument/2006/relationships/oleObject" Target="../embeddings/oleObject56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54.wmf"/><Relationship Id="rId5" Type="http://schemas.openxmlformats.org/officeDocument/2006/relationships/image" Target="../media/image51.wmf"/><Relationship Id="rId15" Type="http://schemas.openxmlformats.org/officeDocument/2006/relationships/image" Target="../media/image56.wmf"/><Relationship Id="rId23" Type="http://schemas.openxmlformats.org/officeDocument/2006/relationships/image" Target="../media/image60.wmf"/><Relationship Id="rId10" Type="http://schemas.openxmlformats.org/officeDocument/2006/relationships/oleObject" Target="../embeddings/oleObject51.bin"/><Relationship Id="rId19" Type="http://schemas.openxmlformats.org/officeDocument/2006/relationships/image" Target="../media/image58.wmf"/><Relationship Id="rId4" Type="http://schemas.openxmlformats.org/officeDocument/2006/relationships/oleObject" Target="../embeddings/oleObject48.bin"/><Relationship Id="rId9" Type="http://schemas.openxmlformats.org/officeDocument/2006/relationships/image" Target="../media/image53.wmf"/><Relationship Id="rId14" Type="http://schemas.openxmlformats.org/officeDocument/2006/relationships/oleObject" Target="../embeddings/oleObject53.bin"/><Relationship Id="rId22" Type="http://schemas.openxmlformats.org/officeDocument/2006/relationships/oleObject" Target="../embeddings/oleObject5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5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4480" y="2001327"/>
            <a:ext cx="8635041" cy="1128242"/>
          </a:xfrm>
        </p:spPr>
        <p:txBody>
          <a:bodyPr>
            <a:noAutofit/>
          </a:bodyPr>
          <a:lstStyle/>
          <a:p>
            <a:r>
              <a:rPr lang="en-US" altLang="zh-CN" sz="3800" dirty="0"/>
              <a:t>Fast </a:t>
            </a:r>
            <a:r>
              <a:rPr lang="en-US" altLang="zh-CN" sz="3800" dirty="0" smtClean="0"/>
              <a:t>Max–Margin </a:t>
            </a:r>
            <a:r>
              <a:rPr lang="en-US" altLang="zh-CN" sz="3800" dirty="0"/>
              <a:t>Matrix Factorization with Data Augmentation</a:t>
            </a:r>
            <a:endParaRPr lang="zh-CN" altLang="en-US" sz="3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4438805"/>
            <a:ext cx="6858000" cy="1435788"/>
          </a:xfrm>
        </p:spPr>
        <p:txBody>
          <a:bodyPr/>
          <a:lstStyle/>
          <a:p>
            <a:r>
              <a:rPr lang="en-US" altLang="zh-CN" dirty="0" smtClean="0">
                <a:latin typeface="+mj-lt"/>
              </a:rPr>
              <a:t>Minjie Xu, Jun Zhu &amp; Bo Zhang</a:t>
            </a:r>
          </a:p>
          <a:p>
            <a:endParaRPr lang="en-US" altLang="zh-CN" dirty="0" smtClean="0">
              <a:latin typeface="+mj-lt"/>
            </a:endParaRPr>
          </a:p>
          <a:p>
            <a:r>
              <a:rPr lang="en-US" altLang="zh-CN" dirty="0" smtClean="0">
                <a:latin typeface="+mj-lt"/>
              </a:rPr>
              <a:t>Tsinghua University</a:t>
            </a:r>
            <a:endParaRPr lang="zh-CN" altLang="en-US" dirty="0">
              <a:latin typeface="+mj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113" y="402126"/>
            <a:ext cx="1261721" cy="126808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80" y="402125"/>
            <a:ext cx="3208874" cy="86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3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2"/>
          <p:cNvSpPr txBox="1">
            <a:spLocks/>
          </p:cNvSpPr>
          <p:nvPr/>
        </p:nvSpPr>
        <p:spPr>
          <a:xfrm>
            <a:off x="628649" y="1276715"/>
            <a:ext cx="8265185" cy="5029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altLang="zh-CN" dirty="0" smtClean="0"/>
              <a:t>Benefit of the augmented representation</a:t>
            </a:r>
          </a:p>
          <a:p>
            <a:pPr lvl="1">
              <a:buClr>
                <a:schemeClr val="tx1"/>
              </a:buClr>
            </a:pPr>
            <a:r>
              <a:rPr lang="en-US" altLang="zh-CN" dirty="0" smtClean="0"/>
              <a:t>     : Gaussian                     , “conjugate” to Gaussian “prior”</a:t>
            </a:r>
          </a:p>
          <a:p>
            <a:pPr lvl="1">
              <a:buClr>
                <a:schemeClr val="tx1"/>
              </a:buClr>
            </a:pPr>
            <a:r>
              <a:rPr lang="en-US" altLang="zh-CN" dirty="0" smtClean="0"/>
              <a:t>     : Generalized inverse Gaussian</a:t>
            </a:r>
          </a:p>
          <a:p>
            <a:pPr lvl="1">
              <a:buClr>
                <a:schemeClr val="tx1"/>
              </a:buClr>
            </a:pPr>
            <a:endParaRPr lang="en-US" altLang="zh-CN" dirty="0"/>
          </a:p>
          <a:p>
            <a:pPr lvl="1">
              <a:buClr>
                <a:schemeClr val="tx1"/>
              </a:buClr>
            </a:pPr>
            <a:endParaRPr lang="en-US" altLang="zh-CN" dirty="0" smtClean="0"/>
          </a:p>
          <a:p>
            <a:pPr lvl="1">
              <a:buClr>
                <a:schemeClr val="tx1"/>
              </a:buClr>
            </a:pPr>
            <a:r>
              <a:rPr lang="en-US" altLang="zh-CN" dirty="0" smtClean="0"/>
              <a:t>         : inverse Gaussian </a:t>
            </a:r>
          </a:p>
          <a:p>
            <a:pPr>
              <a:buClr>
                <a:schemeClr val="tx1"/>
              </a:buClr>
            </a:pPr>
            <a:endParaRPr lang="en-US" altLang="zh-CN" dirty="0" smtClean="0"/>
          </a:p>
          <a:p>
            <a:pPr>
              <a:buClr>
                <a:schemeClr val="tx1"/>
              </a:buClr>
            </a:pPr>
            <a:endParaRPr lang="en-US" altLang="zh-CN" dirty="0" smtClean="0"/>
          </a:p>
          <a:p>
            <a:pPr>
              <a:buClr>
                <a:schemeClr val="tx1"/>
              </a:buClr>
            </a:pPr>
            <a:endParaRPr lang="en-US" altLang="zh-CN" dirty="0" smtClean="0"/>
          </a:p>
          <a:p>
            <a:pPr>
              <a:buClr>
                <a:schemeClr val="tx1"/>
              </a:buClr>
            </a:pPr>
            <a:endParaRPr lang="en-US" altLang="zh-CN" dirty="0"/>
          </a:p>
          <a:p>
            <a:pPr>
              <a:buClr>
                <a:schemeClr val="tx1"/>
              </a:buClr>
            </a:pPr>
            <a:endParaRPr lang="en-US" altLang="zh-CN" dirty="0" smtClean="0"/>
          </a:p>
        </p:txBody>
      </p:sp>
      <p:grpSp>
        <p:nvGrpSpPr>
          <p:cNvPr id="22" name="组合 21"/>
          <p:cNvGrpSpPr/>
          <p:nvPr/>
        </p:nvGrpSpPr>
        <p:grpSpPr>
          <a:xfrm>
            <a:off x="125083" y="4343741"/>
            <a:ext cx="8893835" cy="2284767"/>
            <a:chOff x="0" y="4343741"/>
            <a:chExt cx="8893835" cy="228476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2115" y="4343741"/>
              <a:ext cx="3045363" cy="2284021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7479" y="4343742"/>
              <a:ext cx="3046356" cy="2284766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43741"/>
              <a:ext cx="2803585" cy="2284021"/>
            </a:xfrm>
            <a:prstGeom prst="rect">
              <a:avLst/>
            </a:prstGeom>
          </p:spPr>
        </p:pic>
      </p:grp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893089"/>
              </p:ext>
            </p:extLst>
          </p:nvPr>
        </p:nvGraphicFramePr>
        <p:xfrm>
          <a:off x="1339941" y="1759412"/>
          <a:ext cx="40005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0" name="Formula" r:id="rId7" imgW="217440" imgH="177840" progId="Equation.Ribbit">
                  <p:embed/>
                </p:oleObj>
              </mc:Choice>
              <mc:Fallback>
                <p:oleObj name="Formula" r:id="rId7" imgW="217440" imgH="177840" progId="Equation.Ribbit">
                  <p:embed/>
                  <p:pic>
                    <p:nvPicPr>
                      <p:cNvPr id="0" name="Picture 2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941" y="1759412"/>
                        <a:ext cx="400050" cy="328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854845"/>
              </p:ext>
            </p:extLst>
          </p:nvPr>
        </p:nvGraphicFramePr>
        <p:xfrm>
          <a:off x="1339941" y="2130870"/>
          <a:ext cx="395287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1" name="Formula" r:id="rId9" imgW="214920" imgH="177840" progId="Equation.Ribbit">
                  <p:embed/>
                </p:oleObj>
              </mc:Choice>
              <mc:Fallback>
                <p:oleObj name="Formula" r:id="rId9" imgW="214920" imgH="177840" progId="Equation.Ribbit">
                  <p:embed/>
                  <p:pic>
                    <p:nvPicPr>
                      <p:cNvPr id="0" name="Picture 2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941" y="2130870"/>
                        <a:ext cx="395287" cy="328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876438"/>
              </p:ext>
            </p:extLst>
          </p:nvPr>
        </p:nvGraphicFramePr>
        <p:xfrm>
          <a:off x="2537805" y="2661474"/>
          <a:ext cx="4068390" cy="471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2" name="Formula" r:id="rId11" imgW="1999080" imgH="231480" progId="Equation.Ribbit">
                  <p:embed/>
                </p:oleObj>
              </mc:Choice>
              <mc:Fallback>
                <p:oleObj name="Formula" r:id="rId11" imgW="1999080" imgH="231480" progId="Equation.Ribbit">
                  <p:embed/>
                  <p:pic>
                    <p:nvPicPr>
                      <p:cNvPr id="0" name="Picture 2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7805" y="2661474"/>
                        <a:ext cx="4068390" cy="4710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484694"/>
              </p:ext>
            </p:extLst>
          </p:nvPr>
        </p:nvGraphicFramePr>
        <p:xfrm>
          <a:off x="5647696" y="2110613"/>
          <a:ext cx="2043112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3" name="Formula" r:id="rId13" imgW="1102680" imgH="193320" progId="Equation.Ribbit">
                  <p:embed/>
                </p:oleObj>
              </mc:Choice>
              <mc:Fallback>
                <p:oleObj name="Formula" r:id="rId13" imgW="1102680" imgH="193320" progId="Equation.Ribbit">
                  <p:embed/>
                  <p:pic>
                    <p:nvPicPr>
                      <p:cNvPr id="0" name="Picture 2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7696" y="2110613"/>
                        <a:ext cx="2043112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374160"/>
              </p:ext>
            </p:extLst>
          </p:nvPr>
        </p:nvGraphicFramePr>
        <p:xfrm>
          <a:off x="3127915" y="1779730"/>
          <a:ext cx="1512887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4" name="Formula" r:id="rId15" imgW="816840" imgH="181800" progId="Equation.Ribbit">
                  <p:embed/>
                </p:oleObj>
              </mc:Choice>
              <mc:Fallback>
                <p:oleObj name="Formula" r:id="rId15" imgW="816840" imgH="181800" progId="Equation.Ribbit">
                  <p:embed/>
                  <p:pic>
                    <p:nvPicPr>
                      <p:cNvPr id="0" name="Picture 2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915" y="1779730"/>
                        <a:ext cx="1512887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791945"/>
              </p:ext>
            </p:extLst>
          </p:nvPr>
        </p:nvGraphicFramePr>
        <p:xfrm>
          <a:off x="1339941" y="3321840"/>
          <a:ext cx="658812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5" name="Formula" r:id="rId17" imgW="357120" imgH="193320" progId="Equation.Ribbit">
                  <p:embed/>
                </p:oleObj>
              </mc:Choice>
              <mc:Fallback>
                <p:oleObj name="Formula" r:id="rId17" imgW="357120" imgH="193320" progId="Equation.Ribbit">
                  <p:embed/>
                  <p:pic>
                    <p:nvPicPr>
                      <p:cNvPr id="0" name="Picture 2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941" y="3321840"/>
                        <a:ext cx="658812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763406"/>
              </p:ext>
            </p:extLst>
          </p:nvPr>
        </p:nvGraphicFramePr>
        <p:xfrm>
          <a:off x="4400820" y="3320252"/>
          <a:ext cx="191928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6" name="Formula" r:id="rId19" imgW="1036440" imgH="193320" progId="Equation.Ribbit">
                  <p:embed/>
                </p:oleObj>
              </mc:Choice>
              <mc:Fallback>
                <p:oleObj name="Formula" r:id="rId19" imgW="1036440" imgH="193320" progId="Equation.Ribbit">
                  <p:embed/>
                  <p:pic>
                    <p:nvPicPr>
                      <p:cNvPr id="0" name="Picture 2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820" y="3320252"/>
                        <a:ext cx="1919287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402689"/>
              </p:ext>
            </p:extLst>
          </p:nvPr>
        </p:nvGraphicFramePr>
        <p:xfrm>
          <a:off x="6725939" y="1353935"/>
          <a:ext cx="138430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47" name="Formula" r:id="rId21" imgW="747000" imgH="177840" progId="Equation.Ribbit">
                  <p:embed/>
                </p:oleObj>
              </mc:Choice>
              <mc:Fallback>
                <p:oleObj name="Formula" r:id="rId21" imgW="747000" imgH="177840" progId="Equation.Ribbit">
                  <p:embed/>
                  <p:pic>
                    <p:nvPicPr>
                      <p:cNvPr id="0" name="Picture 2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5939" y="1353935"/>
                        <a:ext cx="1384300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标题 1"/>
          <p:cNvSpPr txBox="1">
            <a:spLocks/>
          </p:cNvSpPr>
          <p:nvPr/>
        </p:nvSpPr>
        <p:spPr>
          <a:xfrm>
            <a:off x="628650" y="356502"/>
            <a:ext cx="7886700" cy="911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Data Augmentation for M</a:t>
            </a:r>
            <a:r>
              <a:rPr lang="en-US" altLang="zh-CN" baseline="30000" dirty="0"/>
              <a:t>3</a:t>
            </a:r>
            <a:r>
              <a:rPr lang="en-US" altLang="zh-CN" dirty="0"/>
              <a:t>F (</a:t>
            </a:r>
            <a:r>
              <a:rPr lang="en-US" altLang="zh-CN" dirty="0" smtClean="0"/>
              <a:t>II)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776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628650" y="356502"/>
            <a:ext cx="7886700" cy="911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Data Augmentation for M</a:t>
            </a:r>
            <a:r>
              <a:rPr lang="en-US" altLang="zh-CN" baseline="30000" dirty="0"/>
              <a:t>3</a:t>
            </a:r>
            <a:r>
              <a:rPr lang="en-US" altLang="zh-CN" dirty="0"/>
              <a:t>F (</a:t>
            </a:r>
            <a:r>
              <a:rPr lang="en-US" altLang="zh-CN" dirty="0" smtClean="0"/>
              <a:t>III)</a:t>
            </a:r>
            <a:endParaRPr lang="zh-CN" altLang="en-US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628649" y="1276715"/>
            <a:ext cx="8265185" cy="5029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altLang="zh-CN" dirty="0" smtClean="0"/>
              <a:t>M</a:t>
            </a:r>
            <a:r>
              <a:rPr lang="en-US" altLang="zh-CN" baseline="30000" dirty="0" smtClean="0"/>
              <a:t>3</a:t>
            </a:r>
            <a:r>
              <a:rPr lang="en-US" altLang="zh-CN" dirty="0" smtClean="0"/>
              <a:t>F before augmentation:</a:t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where </a:t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and </a:t>
            </a:r>
          </a:p>
          <a:p>
            <a:pPr>
              <a:buClr>
                <a:schemeClr val="tx1"/>
              </a:buClr>
            </a:pPr>
            <a:endParaRPr lang="en-US" altLang="zh-CN" dirty="0" smtClean="0"/>
          </a:p>
          <a:p>
            <a:pPr>
              <a:buClr>
                <a:schemeClr val="tx1"/>
              </a:buClr>
            </a:pPr>
            <a:r>
              <a:rPr lang="en-US" altLang="zh-CN" dirty="0" smtClean="0"/>
              <a:t>M</a:t>
            </a:r>
            <a:r>
              <a:rPr lang="en-US" altLang="zh-CN" baseline="30000" dirty="0" smtClean="0"/>
              <a:t>3</a:t>
            </a:r>
            <a:r>
              <a:rPr lang="en-US" altLang="zh-CN" dirty="0" smtClean="0"/>
              <a:t>F after augmentation (auxiliary variables              ):</a:t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where</a:t>
            </a:r>
            <a:endParaRPr lang="en-US" altLang="zh-CN" dirty="0"/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050377"/>
              </p:ext>
            </p:extLst>
          </p:nvPr>
        </p:nvGraphicFramePr>
        <p:xfrm>
          <a:off x="2470912" y="4764857"/>
          <a:ext cx="4184922" cy="614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0" name="Formula" r:id="rId4" imgW="2531160" imgH="372240" progId="Equation.Ribbit">
                  <p:embed/>
                </p:oleObj>
              </mc:Choice>
              <mc:Fallback>
                <p:oleObj name="Formula" r:id="rId4" imgW="2531160" imgH="372240" progId="Equation.Ribbit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912" y="4764857"/>
                        <a:ext cx="4184922" cy="6144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832541"/>
              </p:ext>
            </p:extLst>
          </p:nvPr>
        </p:nvGraphicFramePr>
        <p:xfrm>
          <a:off x="1916113" y="5435038"/>
          <a:ext cx="4321175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1" name="Formula" r:id="rId6" imgW="2612520" imgH="203400" progId="Equation.Ribbit">
                  <p:embed/>
                </p:oleObj>
              </mc:Choice>
              <mc:Fallback>
                <p:oleObj name="Formula" r:id="rId6" imgW="2612520" imgH="203400" progId="Equation.Ribbit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5435038"/>
                        <a:ext cx="4321175" cy="33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178715"/>
              </p:ext>
            </p:extLst>
          </p:nvPr>
        </p:nvGraphicFramePr>
        <p:xfrm>
          <a:off x="1916113" y="2311400"/>
          <a:ext cx="6723062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2" name="Formula" r:id="rId8" imgW="4192560" imgH="462600" progId="Equation.Ribbit">
                  <p:embed/>
                </p:oleObj>
              </mc:Choice>
              <mc:Fallback>
                <p:oleObj name="Formula" r:id="rId8" imgW="4192560" imgH="462600" progId="Equation.Ribbit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2311400"/>
                        <a:ext cx="6723062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551702"/>
              </p:ext>
            </p:extLst>
          </p:nvPr>
        </p:nvGraphicFramePr>
        <p:xfrm>
          <a:off x="2817813" y="1752600"/>
          <a:ext cx="34702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3" name="Formula" r:id="rId10" imgW="2103120" imgH="372240" progId="Equation.Ribbit">
                  <p:embed/>
                </p:oleObj>
              </mc:Choice>
              <mc:Fallback>
                <p:oleObj name="Formula" r:id="rId10" imgW="2103120" imgH="372240" progId="Equation.Ribbit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813" y="1752600"/>
                        <a:ext cx="347027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273662"/>
              </p:ext>
            </p:extLst>
          </p:nvPr>
        </p:nvGraphicFramePr>
        <p:xfrm>
          <a:off x="1565949" y="3256138"/>
          <a:ext cx="5353366" cy="366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4" name="Formula" r:id="rId12" imgW="3252600" imgH="222480" progId="Equation.Ribbit">
                  <p:embed/>
                </p:oleObj>
              </mc:Choice>
              <mc:Fallback>
                <p:oleObj name="Formula" r:id="rId12" imgW="3252600" imgH="222480" progId="Equation.Ribbit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949" y="3256138"/>
                        <a:ext cx="5353366" cy="3669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316778"/>
              </p:ext>
            </p:extLst>
          </p:nvPr>
        </p:nvGraphicFramePr>
        <p:xfrm>
          <a:off x="7258739" y="4317522"/>
          <a:ext cx="11684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5" name="Formula" r:id="rId14" imgW="635040" imgH="169200" progId="Equation.Ribbit">
                  <p:embed/>
                </p:oleObj>
              </mc:Choice>
              <mc:Fallback>
                <p:oleObj name="Formula" r:id="rId14" imgW="635040" imgH="169200" progId="Equation.Ribbit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8739" y="4317522"/>
                        <a:ext cx="116840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529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628650" y="356502"/>
            <a:ext cx="7886700" cy="911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Data Augmentation for M</a:t>
            </a:r>
            <a:r>
              <a:rPr lang="en-US" altLang="zh-CN" baseline="30000" dirty="0"/>
              <a:t>3</a:t>
            </a:r>
            <a:r>
              <a:rPr lang="en-US" altLang="zh-CN" dirty="0"/>
              <a:t>F (</a:t>
            </a:r>
            <a:r>
              <a:rPr lang="en-US" altLang="zh-CN" dirty="0" smtClean="0"/>
              <a:t>IV)</a:t>
            </a:r>
            <a:endParaRPr lang="zh-CN" altLang="en-US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628649" y="1276715"/>
            <a:ext cx="8265185" cy="5029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altLang="zh-CN" dirty="0" smtClean="0"/>
              <a:t>Posterior inference via Gibbs sampling</a:t>
            </a:r>
          </a:p>
          <a:p>
            <a:pPr lvl="1">
              <a:buClr>
                <a:schemeClr val="tx1"/>
              </a:buClr>
            </a:pPr>
            <a:r>
              <a:rPr lang="en-US" altLang="zh-CN" dirty="0" smtClean="0"/>
              <a:t>Draw        from                        for  </a:t>
            </a:r>
          </a:p>
          <a:p>
            <a:pPr lvl="1">
              <a:buClr>
                <a:schemeClr val="tx1"/>
              </a:buClr>
            </a:pPr>
            <a:r>
              <a:rPr lang="en-US" altLang="zh-CN" dirty="0" smtClean="0"/>
              <a:t>Draw        from                 for</a:t>
            </a:r>
          </a:p>
          <a:p>
            <a:pPr lvl="1">
              <a:buClr>
                <a:schemeClr val="tx1"/>
              </a:buClr>
            </a:pPr>
            <a:r>
              <a:rPr lang="en-US" altLang="zh-CN" dirty="0" smtClean="0"/>
              <a:t>Draw        likewise for </a:t>
            </a:r>
          </a:p>
          <a:p>
            <a:pPr lvl="1">
              <a:buClr>
                <a:schemeClr val="tx1"/>
              </a:buClr>
            </a:pPr>
            <a:r>
              <a:rPr lang="en-US" altLang="zh-CN" dirty="0" smtClean="0"/>
              <a:t>Draw        from                   for </a:t>
            </a:r>
          </a:p>
          <a:p>
            <a:pPr lvl="1">
              <a:buClr>
                <a:schemeClr val="tx1"/>
              </a:buClr>
            </a:pPr>
            <a:r>
              <a:rPr lang="en-US" altLang="zh-CN" dirty="0" smtClean="0"/>
              <a:t>For details, please refer to our paper</a:t>
            </a:r>
          </a:p>
          <a:p>
            <a:pPr>
              <a:buClr>
                <a:schemeClr val="tx1"/>
              </a:buClr>
            </a:pPr>
            <a:endParaRPr lang="en-US" altLang="zh-CN" dirty="0"/>
          </a:p>
          <a:p>
            <a:pPr>
              <a:buClr>
                <a:schemeClr val="tx1"/>
              </a:buClr>
            </a:pPr>
            <a:endParaRPr lang="en-US" altLang="zh-CN" dirty="0" smtClean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/>
          </p:nvPr>
        </p:nvGraphicFramePr>
        <p:xfrm>
          <a:off x="2178079" y="1727230"/>
          <a:ext cx="41275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5" name="Formula" r:id="rId4" imgW="223560" imgH="219960" progId="Equation.Ribbit">
                  <p:embed/>
                </p:oleObj>
              </mc:Choice>
              <mc:Fallback>
                <p:oleObj name="Formula" r:id="rId4" imgW="223560" imgH="219960" progId="Equation.Ribbit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079" y="1727230"/>
                        <a:ext cx="412750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704684"/>
              </p:ext>
            </p:extLst>
          </p:nvPr>
        </p:nvGraphicFramePr>
        <p:xfrm>
          <a:off x="3366520" y="1739929"/>
          <a:ext cx="16510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6" name="Formula" r:id="rId6" imgW="895680" imgH="205920" progId="Equation.Ribbit">
                  <p:embed/>
                </p:oleObj>
              </mc:Choice>
              <mc:Fallback>
                <p:oleObj name="Formula" r:id="rId6" imgW="895680" imgH="205920" progId="Equation.Ribbit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6520" y="1739929"/>
                        <a:ext cx="1651000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/>
          </p:nvPr>
        </p:nvGraphicFramePr>
        <p:xfrm>
          <a:off x="2260600" y="2188547"/>
          <a:ext cx="24288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7" name="Formula" r:id="rId8" imgW="132120" imgH="167760" progId="Equation.Ribbit">
                  <p:embed/>
                </p:oleObj>
              </mc:Choice>
              <mc:Fallback>
                <p:oleObj name="Formula" r:id="rId8" imgW="132120" imgH="167760" progId="Equation.Ribbit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600" y="2188547"/>
                        <a:ext cx="242887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242802"/>
              </p:ext>
            </p:extLst>
          </p:nvPr>
        </p:nvGraphicFramePr>
        <p:xfrm>
          <a:off x="3366520" y="2177188"/>
          <a:ext cx="11414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8" name="Formula" r:id="rId10" imgW="618840" imgH="181800" progId="Equation.Ribbit">
                  <p:embed/>
                </p:oleObj>
              </mc:Choice>
              <mc:Fallback>
                <p:oleObj name="Formula" r:id="rId10" imgW="618840" imgH="181800" progId="Equation.Ribbit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6520" y="2177188"/>
                        <a:ext cx="1141413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/>
          </p:nvPr>
        </p:nvGraphicFramePr>
        <p:xfrm>
          <a:off x="2260600" y="2571561"/>
          <a:ext cx="24923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9" name="Formula" r:id="rId12" imgW="134640" imgH="167760" progId="Equation.Ribbit">
                  <p:embed/>
                </p:oleObj>
              </mc:Choice>
              <mc:Fallback>
                <p:oleObj name="Formula" r:id="rId12" imgW="134640" imgH="167760" progId="Equation.Ribbit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0600" y="2571561"/>
                        <a:ext cx="249238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548637"/>
              </p:ext>
            </p:extLst>
          </p:nvPr>
        </p:nvGraphicFramePr>
        <p:xfrm>
          <a:off x="3366520" y="2947853"/>
          <a:ext cx="13081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0" name="Formula" r:id="rId14" imgW="710280" imgH="181800" progId="Equation.Ribbit">
                  <p:embed/>
                </p:oleObj>
              </mc:Choice>
              <mc:Fallback>
                <p:oleObj name="Formula" r:id="rId14" imgW="710280" imgH="181800" progId="Equation.Ribbit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6520" y="2947853"/>
                        <a:ext cx="1308100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/>
          </p:nvPr>
        </p:nvGraphicFramePr>
        <p:xfrm>
          <a:off x="2235200" y="2954576"/>
          <a:ext cx="293688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1" name="Formula" r:id="rId16" imgW="158760" imgH="170280" progId="Equation.Ribbit">
                  <p:embed/>
                </p:oleObj>
              </mc:Choice>
              <mc:Fallback>
                <p:oleObj name="Formula" r:id="rId16" imgW="158760" imgH="170280" progId="Equation.Ribbit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2954576"/>
                        <a:ext cx="293688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65" name="Picture 5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16000" y="3759200"/>
            <a:ext cx="70993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554753"/>
              </p:ext>
            </p:extLst>
          </p:nvPr>
        </p:nvGraphicFramePr>
        <p:xfrm>
          <a:off x="5547504" y="1774854"/>
          <a:ext cx="2305050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2" name="Formula" r:id="rId19" imgW="1249920" imgH="167760" progId="Equation.Ribbit">
                  <p:embed/>
                </p:oleObj>
              </mc:Choice>
              <mc:Fallback>
                <p:oleObj name="Formula" r:id="rId19" imgW="1249920" imgH="167760" progId="Equation.Ribbit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7504" y="1774854"/>
                        <a:ext cx="2305050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705755"/>
              </p:ext>
            </p:extLst>
          </p:nvPr>
        </p:nvGraphicFramePr>
        <p:xfrm>
          <a:off x="5017520" y="2188547"/>
          <a:ext cx="1563688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3" name="Formula" r:id="rId21" imgW="847440" imgH="167760" progId="Equation.Ribbit">
                  <p:embed/>
                </p:oleObj>
              </mc:Choice>
              <mc:Fallback>
                <p:oleObj name="Formula" r:id="rId21" imgW="847440" imgH="167760" progId="Equation.Ribbit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7520" y="2188547"/>
                        <a:ext cx="1563688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091110"/>
              </p:ext>
            </p:extLst>
          </p:nvPr>
        </p:nvGraphicFramePr>
        <p:xfrm>
          <a:off x="4228636" y="2576014"/>
          <a:ext cx="1473200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4" name="Formula" r:id="rId23" imgW="797760" imgH="167760" progId="Equation.Ribbit">
                  <p:embed/>
                </p:oleObj>
              </mc:Choice>
              <mc:Fallback>
                <p:oleObj name="Formula" r:id="rId23" imgW="797760" imgH="167760" progId="Equation.Ribbit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8636" y="2576014"/>
                        <a:ext cx="1473200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294742"/>
              </p:ext>
            </p:extLst>
          </p:nvPr>
        </p:nvGraphicFramePr>
        <p:xfrm>
          <a:off x="5191904" y="2952008"/>
          <a:ext cx="301625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5" name="Formula" r:id="rId25" imgW="1634760" imgH="167760" progId="Equation.Ribbit">
                  <p:embed/>
                </p:oleObj>
              </mc:Choice>
              <mc:Fallback>
                <p:oleObj name="Formula" r:id="rId25" imgW="1634760" imgH="167760" progId="Equation.Ribbit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904" y="2952008"/>
                        <a:ext cx="3016250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13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628650" y="356502"/>
            <a:ext cx="7886700" cy="911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/>
              <a:t>Nonparametric M</a:t>
            </a:r>
            <a:r>
              <a:rPr lang="en-US" altLang="zh-CN" baseline="30000" dirty="0" smtClean="0"/>
              <a:t>3</a:t>
            </a:r>
            <a:r>
              <a:rPr lang="en-US" altLang="zh-CN" dirty="0" smtClean="0"/>
              <a:t>F (I)</a:t>
            </a:r>
            <a:endParaRPr lang="zh-CN" altLang="en-US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628649" y="1276715"/>
            <a:ext cx="8265185" cy="5029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altLang="zh-CN" dirty="0" smtClean="0"/>
              <a:t>We want to automatically infer from data the latent dimensionality </a:t>
            </a:r>
          </a:p>
          <a:p>
            <a:pPr>
              <a:buClr>
                <a:schemeClr val="tx1"/>
              </a:buClr>
            </a:pPr>
            <a:r>
              <a:rPr lang="en-US" altLang="zh-CN" dirty="0" smtClean="0"/>
              <a:t>The Indian buffet process</a:t>
            </a:r>
          </a:p>
          <a:p>
            <a:pPr lvl="1">
              <a:buClr>
                <a:schemeClr val="tx1"/>
              </a:buClr>
            </a:pPr>
            <a:r>
              <a:rPr lang="en-US" altLang="zh-CN" dirty="0" smtClean="0"/>
              <a:t>induces a distribution on binary matrices with an unbounded number of columns</a:t>
            </a:r>
          </a:p>
          <a:p>
            <a:pPr lvl="1">
              <a:buClr>
                <a:schemeClr val="tx1"/>
              </a:buClr>
            </a:pPr>
            <a:r>
              <a:rPr lang="en-US" altLang="zh-CN" dirty="0" smtClean="0"/>
              <a:t>follows a culinary metaphor</a:t>
            </a:r>
          </a:p>
          <a:p>
            <a:pPr lvl="1">
              <a:buClr>
                <a:schemeClr val="tx1"/>
              </a:buClr>
            </a:pPr>
            <a:r>
              <a:rPr lang="en-US" altLang="zh-CN" dirty="0" smtClean="0"/>
              <a:t>e.g. </a:t>
            </a: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878654"/>
              </p:ext>
            </p:extLst>
          </p:nvPr>
        </p:nvGraphicFramePr>
        <p:xfrm>
          <a:off x="3136330" y="1770318"/>
          <a:ext cx="25400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4" name="Formula" r:id="rId4" imgW="138600" imgH="166680" progId="Equation.Ribbit">
                  <p:embed/>
                </p:oleObj>
              </mc:Choice>
              <mc:Fallback>
                <p:oleObj name="Formula" r:id="rId4" imgW="138600" imgH="166680" progId="Equation.Ribbit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330" y="1770318"/>
                        <a:ext cx="254000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848" y="4199620"/>
            <a:ext cx="2881070" cy="3341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849" y="4571267"/>
            <a:ext cx="2881070" cy="33412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848" y="4942914"/>
            <a:ext cx="2881070" cy="33412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848" y="5314561"/>
            <a:ext cx="2881070" cy="33412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848" y="5686207"/>
            <a:ext cx="2881070" cy="334123"/>
          </a:xfrm>
          <a:prstGeom prst="rect">
            <a:avLst/>
          </a:prstGeom>
        </p:spPr>
      </p:pic>
      <p:sp>
        <p:nvSpPr>
          <p:cNvPr id="22" name="云形 21"/>
          <p:cNvSpPr/>
          <p:nvPr/>
        </p:nvSpPr>
        <p:spPr>
          <a:xfrm>
            <a:off x="6392008" y="201562"/>
            <a:ext cx="2501826" cy="106230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c</a:t>
            </a:r>
            <a:r>
              <a:rPr lang="en-US" altLang="zh-CN" dirty="0" smtClean="0"/>
              <a:t>ross validation</a:t>
            </a:r>
            <a:endParaRPr lang="zh-CN" altLang="en-US" dirty="0"/>
          </a:p>
        </p:txBody>
      </p:sp>
      <p:sp>
        <p:nvSpPr>
          <p:cNvPr id="23" name="文本框 22"/>
          <p:cNvSpPr txBox="1"/>
          <p:nvPr/>
        </p:nvSpPr>
        <p:spPr>
          <a:xfrm>
            <a:off x="3381704" y="1619613"/>
            <a:ext cx="3050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in an elegant way</a:t>
            </a:r>
            <a:endParaRPr lang="zh-CN" altLang="en-US" sz="2800" dirty="0"/>
          </a:p>
        </p:txBody>
      </p:sp>
      <p:sp>
        <p:nvSpPr>
          <p:cNvPr id="24" name="文本框 23"/>
          <p:cNvSpPr txBox="1"/>
          <p:nvPr/>
        </p:nvSpPr>
        <p:spPr>
          <a:xfrm>
            <a:off x="5268784" y="4199620"/>
            <a:ext cx="362505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behavioral pattern of the </a:t>
            </a:r>
            <a:r>
              <a:rPr lang="en-US" altLang="zh-CN" i="1" dirty="0" err="1" smtClean="0"/>
              <a:t>i</a:t>
            </a:r>
            <a:r>
              <a:rPr lang="en-US" altLang="zh-CN" dirty="0" err="1" smtClean="0"/>
              <a:t>th</a:t>
            </a:r>
            <a:r>
              <a:rPr lang="en-US" altLang="zh-CN" dirty="0" smtClean="0"/>
              <a:t> customer: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for </a:t>
            </a:r>
            <a:r>
              <a:rPr lang="en-US" altLang="zh-CN" i="1" dirty="0" err="1" smtClean="0"/>
              <a:t>k</a:t>
            </a:r>
            <a:r>
              <a:rPr lang="en-US" altLang="zh-CN" dirty="0" err="1" smtClean="0"/>
              <a:t>th</a:t>
            </a:r>
            <a:r>
              <a:rPr lang="en-US" altLang="zh-CN" dirty="0" smtClean="0"/>
              <a:t> </a:t>
            </a:r>
            <a:r>
              <a:rPr lang="en-US" altLang="zh-CN" b="1" i="1" dirty="0" smtClean="0"/>
              <a:t>sampled</a:t>
            </a:r>
            <a:r>
              <a:rPr lang="en-US" altLang="zh-CN" dirty="0" smtClean="0"/>
              <a:t> dish: sample according to popularity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then sample a                      number of </a:t>
            </a:r>
            <a:r>
              <a:rPr lang="en-US" altLang="zh-CN" b="1" i="1" dirty="0" smtClean="0"/>
              <a:t>new</a:t>
            </a:r>
            <a:r>
              <a:rPr lang="en-US" altLang="zh-CN" dirty="0" smtClean="0"/>
              <a:t> dishes</a:t>
            </a:r>
          </a:p>
        </p:txBody>
      </p:sp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005271"/>
              </p:ext>
            </p:extLst>
          </p:nvPr>
        </p:nvGraphicFramePr>
        <p:xfrm>
          <a:off x="7828473" y="4817969"/>
          <a:ext cx="452887" cy="252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5" name="Formula" r:id="rId11" imgW="321480" imgH="177840" progId="Equation.Ribbit">
                  <p:embed/>
                </p:oleObj>
              </mc:Choice>
              <mc:Fallback>
                <p:oleObj name="Formula" r:id="rId11" imgW="321480" imgH="177840" progId="Equation.Ribbit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8473" y="4817969"/>
                        <a:ext cx="452887" cy="2525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967953"/>
              </p:ext>
            </p:extLst>
          </p:nvPr>
        </p:nvGraphicFramePr>
        <p:xfrm>
          <a:off x="6957413" y="5053271"/>
          <a:ext cx="179387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6" name="Formula" r:id="rId13" imgW="1277640" imgH="217440" progId="Equation.Ribbit">
                  <p:embed/>
                </p:oleObj>
              </mc:Choice>
              <mc:Fallback>
                <p:oleObj name="Formula" r:id="rId13" imgW="1277640" imgH="217440" progId="Equation.Ribbit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7413" y="5053271"/>
                        <a:ext cx="1793875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229432"/>
              </p:ext>
            </p:extLst>
          </p:nvPr>
        </p:nvGraphicFramePr>
        <p:xfrm>
          <a:off x="1924779" y="3799938"/>
          <a:ext cx="682625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7" name="Formula" r:id="rId15" imgW="371160" imgH="162720" progId="Equation.Ribbit">
                  <p:embed/>
                </p:oleObj>
              </mc:Choice>
              <mc:Fallback>
                <p:oleObj name="Formula" r:id="rId15" imgW="371160" imgH="162720" progId="Equation.Ribbit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779" y="3799938"/>
                        <a:ext cx="682625" cy="303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853293"/>
              </p:ext>
            </p:extLst>
          </p:nvPr>
        </p:nvGraphicFramePr>
        <p:xfrm>
          <a:off x="4408522" y="3749931"/>
          <a:ext cx="4635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8" name="Formula" r:id="rId17" imgW="253080" imgH="217440" progId="Equation.Ribbit">
                  <p:embed/>
                </p:oleObj>
              </mc:Choice>
              <mc:Fallback>
                <p:oleObj name="Formula" r:id="rId17" imgW="253080" imgH="217440" progId="Equation.Ribbit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8522" y="3749931"/>
                        <a:ext cx="463550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对象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642556"/>
              </p:ext>
            </p:extLst>
          </p:nvPr>
        </p:nvGraphicFramePr>
        <p:xfrm>
          <a:off x="4588704" y="4250793"/>
          <a:ext cx="103187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9" name="Formula" r:id="rId19" imgW="72720" imgH="162720" progId="Equation.Ribbit">
                  <p:embed/>
                </p:oleObj>
              </mc:Choice>
              <mc:Fallback>
                <p:oleObj name="Formula" r:id="rId19" imgW="72720" imgH="162720" progId="Equation.Ribbit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8704" y="4250793"/>
                        <a:ext cx="103187" cy="23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886530"/>
              </p:ext>
            </p:extLst>
          </p:nvPr>
        </p:nvGraphicFramePr>
        <p:xfrm>
          <a:off x="4588704" y="4622440"/>
          <a:ext cx="103187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0" name="Formula" r:id="rId21" imgW="72720" imgH="162720" progId="Equation.Ribbit">
                  <p:embed/>
                </p:oleObj>
              </mc:Choice>
              <mc:Fallback>
                <p:oleObj name="Formula" r:id="rId21" imgW="72720" imgH="162720" progId="Equation.Ribbit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8704" y="4622440"/>
                        <a:ext cx="103187" cy="23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479449"/>
              </p:ext>
            </p:extLst>
          </p:nvPr>
        </p:nvGraphicFramePr>
        <p:xfrm>
          <a:off x="4596641" y="4994087"/>
          <a:ext cx="87313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1" name="Formula" r:id="rId23" imgW="61200" imgH="162720" progId="Equation.Ribbit">
                  <p:embed/>
                </p:oleObj>
              </mc:Choice>
              <mc:Fallback>
                <p:oleObj name="Formula" r:id="rId23" imgW="61200" imgH="162720" progId="Equation.Ribbit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6641" y="4994087"/>
                        <a:ext cx="87313" cy="23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888384"/>
              </p:ext>
            </p:extLst>
          </p:nvPr>
        </p:nvGraphicFramePr>
        <p:xfrm>
          <a:off x="4588704" y="5365734"/>
          <a:ext cx="103187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2" name="Formula" r:id="rId25" imgW="73800" imgH="162720" progId="Equation.Ribbit">
                  <p:embed/>
                </p:oleObj>
              </mc:Choice>
              <mc:Fallback>
                <p:oleObj name="Formula" r:id="rId25" imgW="73800" imgH="162720" progId="Equation.Ribbit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8704" y="5365734"/>
                        <a:ext cx="103187" cy="23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257042"/>
              </p:ext>
            </p:extLst>
          </p:nvPr>
        </p:nvGraphicFramePr>
        <p:xfrm>
          <a:off x="4596641" y="5737380"/>
          <a:ext cx="87313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3" name="Formula" r:id="rId27" imgW="61200" imgH="162720" progId="Equation.Ribbit">
                  <p:embed/>
                </p:oleObj>
              </mc:Choice>
              <mc:Fallback>
                <p:oleObj name="Formula" r:id="rId27" imgW="61200" imgH="162720" progId="Equation.Ribbit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6641" y="5737380"/>
                        <a:ext cx="87313" cy="231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721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  <p:bldP spid="22" grpId="0" animBg="1"/>
      <p:bldP spid="22" grpId="1" animBg="1"/>
      <p:bldP spid="23" grpId="0"/>
      <p:bldP spid="24" grpId="0" uiExpand="1" build="p" bldLvl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628650" y="356502"/>
            <a:ext cx="7886700" cy="911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/>
              <a:t>Nonparametric M</a:t>
            </a:r>
            <a:r>
              <a:rPr lang="en-US" altLang="zh-CN" baseline="30000" dirty="0" smtClean="0"/>
              <a:t>3</a:t>
            </a:r>
            <a:r>
              <a:rPr lang="en-US" altLang="zh-CN" dirty="0" smtClean="0"/>
              <a:t>F (II)</a:t>
            </a:r>
            <a:endParaRPr lang="zh-CN" altLang="en-US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628649" y="1276715"/>
            <a:ext cx="8265185" cy="5029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altLang="zh-CN" dirty="0" smtClean="0"/>
              <a:t>IBP enjoys several nice properties</a:t>
            </a:r>
          </a:p>
          <a:p>
            <a:pPr lvl="1">
              <a:buClr>
                <a:schemeClr val="tx1"/>
              </a:buClr>
            </a:pPr>
            <a:r>
              <a:rPr lang="en-US" altLang="zh-CN" dirty="0" smtClean="0"/>
              <a:t>favors sparse matrices</a:t>
            </a:r>
          </a:p>
          <a:p>
            <a:pPr lvl="1">
              <a:buClr>
                <a:schemeClr val="tx1"/>
              </a:buClr>
            </a:pPr>
            <a:r>
              <a:rPr lang="en-US" altLang="zh-CN" dirty="0" smtClean="0"/>
              <a:t>finite columns for finite customers (with probability one)</a:t>
            </a:r>
          </a:p>
          <a:p>
            <a:pPr lvl="1">
              <a:buClr>
                <a:schemeClr val="tx1"/>
              </a:buClr>
            </a:pPr>
            <a:r>
              <a:rPr lang="en-US" altLang="zh-CN" dirty="0" smtClean="0"/>
              <a:t>exchangeability </a:t>
            </a:r>
            <a:r>
              <a:rPr lang="en-US" altLang="zh-CN" dirty="0" smtClean="0">
                <a:sym typeface="Wingdings" pitchFamily="2" charset="2"/>
              </a:rPr>
              <a:t> Gibbs sampling would be easy</a:t>
            </a:r>
          </a:p>
          <a:p>
            <a:pPr>
              <a:buClr>
                <a:schemeClr val="tx1"/>
              </a:buClr>
            </a:pPr>
            <a:r>
              <a:rPr lang="en-US" altLang="zh-CN" dirty="0" smtClean="0">
                <a:sym typeface="Wingdings" pitchFamily="2" charset="2"/>
              </a:rPr>
              <a:t>We replace     with    and change the delegate prior</a:t>
            </a:r>
          </a:p>
          <a:p>
            <a:pPr>
              <a:buClr>
                <a:schemeClr val="tx1"/>
              </a:buClr>
            </a:pPr>
            <a:endParaRPr lang="en-US" altLang="zh-CN" dirty="0" smtClean="0">
              <a:sym typeface="Wingdings" pitchFamily="2" charset="2"/>
            </a:endParaRPr>
          </a:p>
          <a:p>
            <a:pPr>
              <a:buClr>
                <a:schemeClr val="tx1"/>
              </a:buClr>
            </a:pPr>
            <a:endParaRPr lang="en-US" altLang="zh-CN" dirty="0" smtClean="0">
              <a:sym typeface="Wingdings" pitchFamily="2" charset="2"/>
            </a:endParaRPr>
          </a:p>
          <a:p>
            <a:pPr>
              <a:buClr>
                <a:schemeClr val="tx1"/>
              </a:buClr>
            </a:pPr>
            <a:r>
              <a:rPr lang="en-US" altLang="zh-CN" dirty="0" smtClean="0">
                <a:sym typeface="Wingdings" pitchFamily="2" charset="2"/>
              </a:rPr>
              <a:t>                    with hyper-parameters </a:t>
            </a:r>
            <a:endParaRPr lang="en-US" altLang="zh-CN" dirty="0" smtClean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86296" y="5116773"/>
            <a:ext cx="3875217" cy="1428831"/>
          </a:xfrm>
          <a:prstGeom prst="rect">
            <a:avLst/>
          </a:prstGeom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8292" y="3513472"/>
            <a:ext cx="660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94285" y="4588545"/>
            <a:ext cx="18923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本框 10"/>
          <p:cNvSpPr txBox="1"/>
          <p:nvPr/>
        </p:nvSpPr>
        <p:spPr>
          <a:xfrm>
            <a:off x="7469021" y="4529585"/>
            <a:ext cx="2938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2400" dirty="0"/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18285" y="4647971"/>
            <a:ext cx="1778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9153" name="Object 1"/>
          <p:cNvGraphicFramePr>
            <a:graphicFrameLocks noChangeAspect="1"/>
          </p:cNvGraphicFramePr>
          <p:nvPr/>
        </p:nvGraphicFramePr>
        <p:xfrm>
          <a:off x="2647979" y="3082691"/>
          <a:ext cx="21272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4" name="Formula" r:id="rId8" imgW="115920" imgH="166680" progId="Equation.Ribbit">
                  <p:embed/>
                </p:oleObj>
              </mc:Choice>
              <mc:Fallback>
                <p:oleObj name="Formula" r:id="rId8" imgW="115920" imgH="166680" progId="Equation.Ribbit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7979" y="3082691"/>
                        <a:ext cx="212725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3672368" y="3080712"/>
          <a:ext cx="20637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5" name="Formula" r:id="rId10" imgW="111960" imgH="166680" progId="Equation.Ribbit">
                  <p:embed/>
                </p:oleObj>
              </mc:Choice>
              <mc:Fallback>
                <p:oleObj name="Formula" r:id="rId10" imgW="111960" imgH="166680" progId="Equation.Ribbit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2368" y="3080712"/>
                        <a:ext cx="206375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948335" y="4562388"/>
          <a:ext cx="1674813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6" name="Formula" r:id="rId12" imgW="914400" imgH="177840" progId="Equation.Ribbit">
                  <p:embed/>
                </p:oleObj>
              </mc:Choice>
              <mc:Fallback>
                <p:oleObj name="Formula" r:id="rId12" imgW="914400" imgH="177840" progId="Equation.Ribbit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335" y="4562388"/>
                        <a:ext cx="1674813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580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441" y="1006064"/>
            <a:ext cx="4247852" cy="2505985"/>
          </a:xfrm>
          <a:prstGeom prst="rect">
            <a:avLst/>
          </a:prstGeom>
        </p:spPr>
      </p:pic>
      <p:sp>
        <p:nvSpPr>
          <p:cNvPr id="4" name="标题 1"/>
          <p:cNvSpPr txBox="1">
            <a:spLocks/>
          </p:cNvSpPr>
          <p:nvPr/>
        </p:nvSpPr>
        <p:spPr>
          <a:xfrm>
            <a:off x="628650" y="356502"/>
            <a:ext cx="7886700" cy="911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Nonparametric M</a:t>
            </a:r>
            <a:r>
              <a:rPr lang="en-US" altLang="zh-CN" baseline="30000" dirty="0"/>
              <a:t>3</a:t>
            </a:r>
            <a:r>
              <a:rPr lang="en-US" altLang="zh-CN" dirty="0"/>
              <a:t>F (</a:t>
            </a:r>
            <a:r>
              <a:rPr lang="en-US" altLang="zh-CN" dirty="0" smtClean="0"/>
              <a:t>III)</a:t>
            </a:r>
            <a:endParaRPr lang="zh-CN" altLang="en-US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628649" y="1276715"/>
            <a:ext cx="8265185" cy="5029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altLang="zh-CN" dirty="0" smtClean="0"/>
              <a:t>Inference via Gibbs sampling</a:t>
            </a:r>
          </a:p>
          <a:p>
            <a:pPr lvl="1">
              <a:buClr>
                <a:schemeClr val="tx1"/>
              </a:buClr>
            </a:pPr>
            <a:r>
              <a:rPr lang="en-US" altLang="zh-CN" dirty="0" smtClean="0"/>
              <a:t>Draw        from  </a:t>
            </a:r>
          </a:p>
          <a:p>
            <a:pPr lvl="1">
              <a:buClr>
                <a:schemeClr val="tx1"/>
              </a:buClr>
            </a:pPr>
            <a:r>
              <a:rPr lang="en-US" altLang="zh-CN" dirty="0" smtClean="0"/>
              <a:t>Draw        from</a:t>
            </a:r>
            <a:endParaRPr lang="en-US" altLang="zh-CN" dirty="0"/>
          </a:p>
          <a:p>
            <a:pPr lvl="1">
              <a:buClr>
                <a:schemeClr val="tx1"/>
              </a:buClr>
            </a:pPr>
            <a:endParaRPr lang="en-US" altLang="zh-CN" dirty="0" smtClean="0"/>
          </a:p>
          <a:p>
            <a:pPr lvl="1">
              <a:buClr>
                <a:schemeClr val="tx1"/>
              </a:buClr>
            </a:pPr>
            <a:endParaRPr lang="en-US" altLang="zh-CN" dirty="0"/>
          </a:p>
          <a:p>
            <a:pPr lvl="1">
              <a:buClr>
                <a:schemeClr val="tx1"/>
              </a:buClr>
            </a:pPr>
            <a:r>
              <a:rPr lang="en-US" altLang="zh-CN" dirty="0" smtClean="0"/>
              <a:t>Draw                from</a:t>
            </a:r>
            <a:br>
              <a:rPr lang="en-US" altLang="zh-CN" dirty="0" smtClean="0"/>
            </a:br>
            <a:r>
              <a:rPr lang="en-US" altLang="zh-CN" dirty="0" smtClean="0"/>
              <a:t>where</a:t>
            </a:r>
          </a:p>
          <a:p>
            <a:pPr lvl="1">
              <a:buClr>
                <a:schemeClr val="tx1"/>
              </a:buClr>
            </a:pPr>
            <a:endParaRPr lang="en-US" altLang="zh-CN" dirty="0" smtClean="0"/>
          </a:p>
          <a:p>
            <a:pPr lvl="1">
              <a:buClr>
                <a:schemeClr val="tx1"/>
              </a:buClr>
            </a:pPr>
            <a:endParaRPr lang="en-US" altLang="zh-CN" dirty="0" smtClean="0"/>
          </a:p>
          <a:p>
            <a:pPr lvl="1">
              <a:buClr>
                <a:schemeClr val="tx1"/>
              </a:buClr>
            </a:pPr>
            <a:endParaRPr lang="en-US" altLang="zh-CN" dirty="0" smtClean="0"/>
          </a:p>
          <a:p>
            <a:pPr lvl="1">
              <a:buClr>
                <a:schemeClr val="tx1"/>
              </a:buClr>
            </a:pPr>
            <a:r>
              <a:rPr lang="en-US" altLang="zh-CN" dirty="0" smtClean="0"/>
              <a:t>Draw        from</a:t>
            </a:r>
          </a:p>
          <a:p>
            <a:pPr lvl="1">
              <a:buClr>
                <a:schemeClr val="tx1"/>
              </a:buClr>
            </a:pPr>
            <a:r>
              <a:rPr lang="en-US" altLang="zh-CN" dirty="0" smtClean="0"/>
              <a:t>Draw      and </a:t>
            </a:r>
          </a:p>
          <a:p>
            <a:pPr>
              <a:buClr>
                <a:schemeClr val="tx1"/>
              </a:buClr>
            </a:pPr>
            <a:endParaRPr lang="en-US" altLang="zh-CN" dirty="0"/>
          </a:p>
          <a:p>
            <a:pPr>
              <a:buClr>
                <a:schemeClr val="tx1"/>
              </a:buClr>
            </a:pPr>
            <a:endParaRPr lang="en-US" altLang="zh-CN" dirty="0" smtClean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/>
          </p:nvPr>
        </p:nvGraphicFramePr>
        <p:xfrm>
          <a:off x="2178079" y="1727230"/>
          <a:ext cx="41275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6" name="Formula" r:id="rId5" imgW="223560" imgH="219960" progId="Equation.Ribbit">
                  <p:embed/>
                </p:oleObj>
              </mc:Choice>
              <mc:Fallback>
                <p:oleObj name="Formula" r:id="rId5" imgW="223560" imgH="219960" progId="Equation.Ribbit">
                  <p:embed/>
                  <p:pic>
                    <p:nvPicPr>
                      <p:cNvPr id="0" name="Picture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079" y="1727230"/>
                        <a:ext cx="412750" cy="407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/>
          </p:nvPr>
        </p:nvGraphicFramePr>
        <p:xfrm>
          <a:off x="3383772" y="1739929"/>
          <a:ext cx="1651000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7" name="Formula" r:id="rId7" imgW="895680" imgH="205920" progId="Equation.Ribbit">
                  <p:embed/>
                </p:oleObj>
              </mc:Choice>
              <mc:Fallback>
                <p:oleObj name="Formula" r:id="rId7" imgW="895680" imgH="205920" progId="Equation.Ribbit">
                  <p:embed/>
                  <p:pic>
                    <p:nvPicPr>
                      <p:cNvPr id="0" name="Picture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3772" y="1739929"/>
                        <a:ext cx="1651000" cy="382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96235"/>
              </p:ext>
            </p:extLst>
          </p:nvPr>
        </p:nvGraphicFramePr>
        <p:xfrm>
          <a:off x="2205038" y="2179052"/>
          <a:ext cx="360362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8" name="Formula" r:id="rId9" imgW="195840" imgH="167760" progId="Equation.Ribbit">
                  <p:embed/>
                </p:oleObj>
              </mc:Choice>
              <mc:Fallback>
                <p:oleObj name="Formula" r:id="rId9" imgW="195840" imgH="167760" progId="Equation.Ribbit">
                  <p:embed/>
                  <p:pic>
                    <p:nvPicPr>
                      <p:cNvPr id="0" name="Picture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5038" y="2179052"/>
                        <a:ext cx="360362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331335"/>
              </p:ext>
            </p:extLst>
          </p:nvPr>
        </p:nvGraphicFramePr>
        <p:xfrm>
          <a:off x="1530501" y="2646035"/>
          <a:ext cx="399415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9" name="Formula" r:id="rId11" imgW="2891880" imgH="373680" progId="Equation.Ribbit">
                  <p:embed/>
                </p:oleObj>
              </mc:Choice>
              <mc:Fallback>
                <p:oleObj name="Formula" r:id="rId11" imgW="2891880" imgH="373680" progId="Equation.Ribbit">
                  <p:embed/>
                  <p:pic>
                    <p:nvPicPr>
                      <p:cNvPr id="0" name="Picture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501" y="2646035"/>
                        <a:ext cx="3994150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457798"/>
              </p:ext>
            </p:extLst>
          </p:nvPr>
        </p:nvGraphicFramePr>
        <p:xfrm>
          <a:off x="2178079" y="3317806"/>
          <a:ext cx="10223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0" name="Formula" r:id="rId13" imgW="554040" imgH="208440" progId="Equation.Ribbit">
                  <p:embed/>
                </p:oleObj>
              </mc:Choice>
              <mc:Fallback>
                <p:oleObj name="Formula" r:id="rId13" imgW="554040" imgH="208440" progId="Equation.Ribbit">
                  <p:embed/>
                  <p:pic>
                    <p:nvPicPr>
                      <p:cNvPr id="0" name="Picture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079" y="3317806"/>
                        <a:ext cx="102235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980142"/>
              </p:ext>
            </p:extLst>
          </p:nvPr>
        </p:nvGraphicFramePr>
        <p:xfrm>
          <a:off x="3961217" y="3185689"/>
          <a:ext cx="4554133" cy="763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1" name="Formula" r:id="rId15" imgW="2780280" imgH="462600" progId="Equation.Ribbit">
                  <p:embed/>
                </p:oleObj>
              </mc:Choice>
              <mc:Fallback>
                <p:oleObj name="Formula" r:id="rId15" imgW="2780280" imgH="462600" progId="Equation.Ribbit">
                  <p:embed/>
                  <p:pic>
                    <p:nvPicPr>
                      <p:cNvPr id="0" name="Picture 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1217" y="3185689"/>
                        <a:ext cx="4554133" cy="7634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201479"/>
              </p:ext>
            </p:extLst>
          </p:nvPr>
        </p:nvGraphicFramePr>
        <p:xfrm>
          <a:off x="2184400" y="5240338"/>
          <a:ext cx="40163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2" name="Formula" r:id="rId17" imgW="217440" imgH="191880" progId="Equation.Ribbit">
                  <p:embed/>
                </p:oleObj>
              </mc:Choice>
              <mc:Fallback>
                <p:oleObj name="Formula" r:id="rId17" imgW="217440" imgH="191880" progId="Equation.Ribbit">
                  <p:embed/>
                  <p:pic>
                    <p:nvPicPr>
                      <p:cNvPr id="0" name="Picture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5240338"/>
                        <a:ext cx="401638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306106"/>
              </p:ext>
            </p:extLst>
          </p:nvPr>
        </p:nvGraphicFramePr>
        <p:xfrm>
          <a:off x="2130576" y="3891643"/>
          <a:ext cx="3394075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3" name="Formula" r:id="rId19" imgW="2455200" imgH="969120" progId="Equation.Ribbit">
                  <p:embed/>
                </p:oleObj>
              </mc:Choice>
              <mc:Fallback>
                <p:oleObj name="Formula" r:id="rId19" imgW="2455200" imgH="969120" progId="Equation.Ribbit">
                  <p:embed/>
                  <p:pic>
                    <p:nvPicPr>
                      <p:cNvPr id="0" name="Picture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0576" y="3891643"/>
                        <a:ext cx="3394075" cy="1343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043274"/>
              </p:ext>
            </p:extLst>
          </p:nvPr>
        </p:nvGraphicFramePr>
        <p:xfrm>
          <a:off x="2205038" y="5660987"/>
          <a:ext cx="24288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4" name="Formula" r:id="rId21" imgW="132120" imgH="167760" progId="Equation.Ribbit">
                  <p:embed/>
                </p:oleObj>
              </mc:Choice>
              <mc:Fallback>
                <p:oleObj name="Formula" r:id="rId21" imgW="132120" imgH="167760" progId="Equation.Ribbit">
                  <p:embed/>
                  <p:pic>
                    <p:nvPicPr>
                      <p:cNvPr id="0" name="Picture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5038" y="5660987"/>
                        <a:ext cx="242887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583537"/>
              </p:ext>
            </p:extLst>
          </p:nvPr>
        </p:nvGraphicFramePr>
        <p:xfrm>
          <a:off x="3090084" y="5657812"/>
          <a:ext cx="293688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5" name="Formula" r:id="rId23" imgW="158760" imgH="170280" progId="Equation.Ribbit">
                  <p:embed/>
                </p:oleObj>
              </mc:Choice>
              <mc:Fallback>
                <p:oleObj name="Formula" r:id="rId23" imgW="158760" imgH="170280" progId="Equation.Ribbit">
                  <p:embed/>
                  <p:pic>
                    <p:nvPicPr>
                      <p:cNvPr id="0" name="Picture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0084" y="5657812"/>
                        <a:ext cx="293688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06" name="Picture 166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378200" y="5283200"/>
            <a:ext cx="12700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矩形 19"/>
          <p:cNvSpPr/>
          <p:nvPr/>
        </p:nvSpPr>
        <p:spPr>
          <a:xfrm>
            <a:off x="8335108" y="1623060"/>
            <a:ext cx="124488" cy="12448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8476078" y="1623060"/>
            <a:ext cx="124488" cy="12448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761578" y="1994217"/>
            <a:ext cx="124488" cy="124489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407" name="Picture 167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695854" y="5358701"/>
            <a:ext cx="43307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894320" y="1006064"/>
            <a:ext cx="999514" cy="2179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3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2"/>
      <p:bldP spid="20" grpId="0" animBg="1"/>
      <p:bldP spid="21" grpId="0" animBg="1"/>
      <p:bldP spid="2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628650" y="356502"/>
            <a:ext cx="7886700" cy="911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/>
              <a:t>Experiments and Discussions</a:t>
            </a:r>
            <a:endParaRPr lang="zh-CN" altLang="en-US" dirty="0"/>
          </a:p>
        </p:txBody>
      </p:sp>
      <p:sp>
        <p:nvSpPr>
          <p:cNvPr id="23" name="内容占位符 2"/>
          <p:cNvSpPr txBox="1">
            <a:spLocks/>
          </p:cNvSpPr>
          <p:nvPr/>
        </p:nvSpPr>
        <p:spPr>
          <a:xfrm>
            <a:off x="628649" y="1276715"/>
            <a:ext cx="8265185" cy="5029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altLang="zh-CN" dirty="0" smtClean="0"/>
              <a:t>Datasets: </a:t>
            </a:r>
            <a:r>
              <a:rPr lang="en-US" altLang="zh-CN" dirty="0" err="1" smtClean="0"/>
              <a:t>MovieLens</a:t>
            </a:r>
            <a:r>
              <a:rPr lang="en-US" altLang="zh-CN" dirty="0" smtClean="0"/>
              <a:t> 1M &amp; </a:t>
            </a:r>
            <a:r>
              <a:rPr lang="en-US" altLang="zh-CN" dirty="0" err="1" smtClean="0"/>
              <a:t>EachMovie</a:t>
            </a:r>
            <a:endParaRPr lang="en-US" altLang="zh-CN" dirty="0" smtClean="0"/>
          </a:p>
          <a:p>
            <a:pPr>
              <a:buClr>
                <a:schemeClr val="tx1"/>
              </a:buClr>
            </a:pPr>
            <a:r>
              <a:rPr lang="en-US" altLang="zh-CN" dirty="0" smtClean="0"/>
              <a:t>Test error (NMAE):</a:t>
            </a:r>
          </a:p>
          <a:p>
            <a:pPr>
              <a:buClr>
                <a:schemeClr val="tx1"/>
              </a:buClr>
            </a:pPr>
            <a:endParaRPr lang="en-US" altLang="zh-CN" dirty="0"/>
          </a:p>
          <a:p>
            <a:pPr>
              <a:buClr>
                <a:schemeClr val="tx1"/>
              </a:buClr>
            </a:pPr>
            <a:endParaRPr lang="en-US" altLang="zh-CN" dirty="0" smtClean="0"/>
          </a:p>
          <a:p>
            <a:pPr>
              <a:buClr>
                <a:schemeClr val="tx1"/>
              </a:buClr>
            </a:pPr>
            <a:endParaRPr lang="en-US" altLang="zh-CN" dirty="0"/>
          </a:p>
          <a:p>
            <a:pPr>
              <a:buClr>
                <a:schemeClr val="tx1"/>
              </a:buClr>
            </a:pPr>
            <a:endParaRPr lang="en-US" altLang="zh-CN" dirty="0" smtClean="0"/>
          </a:p>
          <a:p>
            <a:pPr>
              <a:buClr>
                <a:schemeClr val="tx1"/>
              </a:buClr>
            </a:pPr>
            <a:r>
              <a:rPr lang="en-US" altLang="zh-CN" dirty="0" smtClean="0"/>
              <a:t>Training time:</a:t>
            </a:r>
            <a:endParaRPr lang="en-US" altLang="zh-CN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260756"/>
              </p:ext>
            </p:extLst>
          </p:nvPr>
        </p:nvGraphicFramePr>
        <p:xfrm>
          <a:off x="729089" y="2271298"/>
          <a:ext cx="7685821" cy="2011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4" name="Formula" r:id="rId4" imgW="5095440" imgH="1333800" progId="Equation.Ribbit">
                  <p:embed/>
                </p:oleObj>
              </mc:Choice>
              <mc:Fallback>
                <p:oleObj name="Formula" r:id="rId4" imgW="5095440" imgH="133380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9089" y="2271298"/>
                        <a:ext cx="7685821" cy="20111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836933"/>
              </p:ext>
            </p:extLst>
          </p:nvPr>
        </p:nvGraphicFramePr>
        <p:xfrm>
          <a:off x="1992948" y="4860391"/>
          <a:ext cx="5154612" cy="1718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5" name="Formula" r:id="rId6" imgW="3458520" imgH="1152000" progId="Equation.Ribbit">
                  <p:embed/>
                </p:oleObj>
              </mc:Choice>
              <mc:Fallback>
                <p:oleObj name="Formula" r:id="rId6" imgW="3458520" imgH="115200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92948" y="4860391"/>
                        <a:ext cx="5154612" cy="17182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099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628650" y="356502"/>
            <a:ext cx="7886700" cy="911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/>
              <a:t>Experiments and Discussions</a:t>
            </a:r>
            <a:endParaRPr lang="zh-CN" altLang="en-US" dirty="0"/>
          </a:p>
        </p:txBody>
      </p:sp>
      <p:sp>
        <p:nvSpPr>
          <p:cNvPr id="23" name="内容占位符 2"/>
          <p:cNvSpPr txBox="1">
            <a:spLocks/>
          </p:cNvSpPr>
          <p:nvPr/>
        </p:nvSpPr>
        <p:spPr>
          <a:xfrm>
            <a:off x="628649" y="1276715"/>
            <a:ext cx="8265185" cy="5029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altLang="zh-CN" dirty="0" smtClean="0"/>
              <a:t>Convergence:</a:t>
            </a:r>
          </a:p>
          <a:p>
            <a:pPr lvl="1">
              <a:buClr>
                <a:schemeClr val="tx1"/>
              </a:buClr>
            </a:pPr>
            <a:r>
              <a:rPr lang="en-US" altLang="zh-CN" dirty="0" smtClean="0"/>
              <a:t>single samples vs. averaged samples</a:t>
            </a:r>
          </a:p>
          <a:p>
            <a:pPr lvl="1">
              <a:buClr>
                <a:schemeClr val="tx1"/>
              </a:buClr>
            </a:pPr>
            <a:r>
              <a:rPr lang="en-US" altLang="zh-CN" dirty="0" smtClean="0"/>
              <a:t>RRM objective</a:t>
            </a:r>
          </a:p>
          <a:p>
            <a:pPr lvl="1">
              <a:buClr>
                <a:schemeClr val="tx1"/>
              </a:buClr>
            </a:pPr>
            <a:r>
              <a:rPr lang="en-US" altLang="zh-CN" dirty="0" smtClean="0"/>
              <a:t>Validation error (NMAE)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317" y="3616153"/>
            <a:ext cx="4267200" cy="30753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483" y="3616153"/>
            <a:ext cx="4267200" cy="30753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4189" y="1268083"/>
            <a:ext cx="2902327" cy="224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628650" y="356502"/>
            <a:ext cx="7886700" cy="911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/>
              <a:t>Experiments and Discussions</a:t>
            </a:r>
            <a:endParaRPr lang="zh-CN" altLang="en-US" dirty="0"/>
          </a:p>
        </p:txBody>
      </p:sp>
      <p:sp>
        <p:nvSpPr>
          <p:cNvPr id="23" name="内容占位符 2"/>
          <p:cNvSpPr txBox="1">
            <a:spLocks/>
          </p:cNvSpPr>
          <p:nvPr/>
        </p:nvSpPr>
        <p:spPr>
          <a:xfrm>
            <a:off x="628649" y="1276715"/>
            <a:ext cx="8265185" cy="5029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altLang="zh-CN" dirty="0" smtClean="0"/>
              <a:t>Latent dimensionality:</a:t>
            </a:r>
          </a:p>
          <a:p>
            <a:pPr>
              <a:buClr>
                <a:schemeClr val="tx1"/>
              </a:buClr>
            </a:pPr>
            <a:endParaRPr lang="en-US" altLang="zh-CN" dirty="0"/>
          </a:p>
          <a:p>
            <a:pPr marL="0" indent="0">
              <a:buClr>
                <a:schemeClr val="tx1"/>
              </a:buClr>
              <a:buNone/>
            </a:pPr>
            <a:endParaRPr lang="en-US" altLang="zh-CN" dirty="0"/>
          </a:p>
          <a:p>
            <a:pPr>
              <a:buClr>
                <a:schemeClr val="tx1"/>
              </a:buClr>
            </a:pPr>
            <a:endParaRPr lang="en-US" altLang="zh-CN" dirty="0" smtClean="0"/>
          </a:p>
          <a:p>
            <a:pPr>
              <a:buClr>
                <a:schemeClr val="tx1"/>
              </a:buClr>
            </a:pPr>
            <a:endParaRPr lang="en-US" altLang="zh-CN" dirty="0" smtClean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1" y="2634594"/>
            <a:ext cx="4266449" cy="31338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671" y="2634594"/>
            <a:ext cx="4348298" cy="313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88286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Thanks!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41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56502"/>
            <a:ext cx="7886700" cy="911581"/>
          </a:xfrm>
        </p:spPr>
        <p:txBody>
          <a:bodyPr/>
          <a:lstStyle/>
          <a:p>
            <a:r>
              <a:rPr lang="en-US" altLang="zh-CN" dirty="0" smtClean="0"/>
              <a:t>Matrix Factorization and M</a:t>
            </a:r>
            <a:r>
              <a:rPr lang="en-US" altLang="zh-CN" baseline="30000" dirty="0" smtClean="0"/>
              <a:t>3</a:t>
            </a:r>
            <a:r>
              <a:rPr lang="en-US" altLang="zh-CN" dirty="0" smtClean="0"/>
              <a:t>F (I)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49" y="1276709"/>
            <a:ext cx="8265186" cy="5029194"/>
          </a:xfrm>
        </p:spPr>
        <p:txBody>
          <a:bodyPr/>
          <a:lstStyle/>
          <a:p>
            <a:r>
              <a:rPr lang="en-US" altLang="zh-CN" dirty="0" smtClean="0"/>
              <a:t>Setting: fit a partially observed matrix                 with</a:t>
            </a:r>
            <a:br>
              <a:rPr lang="en-US" altLang="zh-CN" dirty="0" smtClean="0"/>
            </a:br>
            <a:r>
              <a:rPr lang="en-US" altLang="zh-CN" dirty="0" smtClean="0"/>
              <a:t>subject to </a:t>
            </a:r>
            <a:r>
              <a:rPr lang="en-US" altLang="zh-CN" dirty="0" smtClean="0">
                <a:solidFill>
                  <a:srgbClr val="FF0000"/>
                </a:solidFill>
              </a:rPr>
              <a:t>certain constraints</a:t>
            </a:r>
          </a:p>
          <a:p>
            <a:r>
              <a:rPr lang="en-US" altLang="zh-CN" dirty="0" smtClean="0"/>
              <a:t>Examples</a:t>
            </a:r>
          </a:p>
          <a:p>
            <a:pPr lvl="1"/>
            <a:r>
              <a:rPr lang="en-US" altLang="zh-CN" dirty="0" smtClean="0"/>
              <a:t>Singular Value Decomposition (SVD): </a:t>
            </a:r>
            <a:br>
              <a:rPr lang="en-US" altLang="zh-CN" dirty="0" smtClean="0"/>
            </a:br>
            <a:r>
              <a:rPr lang="en-US" altLang="zh-CN" dirty="0" smtClean="0"/>
              <a:t>when    is fully observed, approximate it with the     leading components (hence                       and     minimizes    </a:t>
            </a:r>
            <a:r>
              <a:rPr lang="en-US" altLang="zh-CN" dirty="0" smtClean="0">
                <a:solidFill>
                  <a:srgbClr val="FF0000"/>
                </a:solidFill>
              </a:rPr>
              <a:t>-loss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Probabilistic Matrix Factorization (PMF):</a:t>
            </a:r>
            <a:br>
              <a:rPr lang="en-US" altLang="zh-CN" dirty="0" smtClean="0"/>
            </a:br>
            <a:r>
              <a:rPr lang="en-US" altLang="zh-CN" dirty="0" smtClean="0"/>
              <a:t>assume                 with Gaussian prior and likelihood (equivalent to    </a:t>
            </a:r>
            <a:r>
              <a:rPr lang="en-US" altLang="zh-CN" dirty="0" smtClean="0">
                <a:solidFill>
                  <a:srgbClr val="FF0000"/>
                </a:solidFill>
              </a:rPr>
              <a:t>-loss</a:t>
            </a:r>
            <a:r>
              <a:rPr lang="en-US" altLang="zh-CN" dirty="0" smtClean="0"/>
              <a:t> minimization with </a:t>
            </a:r>
            <a:r>
              <a:rPr lang="en-US" altLang="zh-CN" dirty="0" smtClean="0">
                <a:solidFill>
                  <a:srgbClr val="FF0000"/>
                </a:solidFill>
              </a:rPr>
              <a:t>F-norm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regularizer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Max-Margin Matrix Factorization (M</a:t>
            </a:r>
            <a:r>
              <a:rPr lang="en-US" altLang="zh-CN" baseline="30000" dirty="0" smtClean="0"/>
              <a:t>3</a:t>
            </a:r>
            <a:r>
              <a:rPr lang="en-US" altLang="zh-CN" dirty="0" smtClean="0"/>
              <a:t>F):</a:t>
            </a:r>
            <a:br>
              <a:rPr lang="en-US" altLang="zh-CN" dirty="0" smtClean="0"/>
            </a:br>
            <a:r>
              <a:rPr lang="en-US" altLang="zh-CN" dirty="0" smtClean="0">
                <a:solidFill>
                  <a:srgbClr val="FF0000"/>
                </a:solidFill>
              </a:rPr>
              <a:t>hinge loss</a:t>
            </a:r>
            <a:r>
              <a:rPr lang="en-US" altLang="zh-CN" dirty="0" smtClean="0"/>
              <a:t> minimization with </a:t>
            </a:r>
            <a:r>
              <a:rPr lang="en-US" altLang="zh-CN" dirty="0" smtClean="0">
                <a:solidFill>
                  <a:srgbClr val="FF0000"/>
                </a:solidFill>
              </a:rPr>
              <a:t>nuclear norm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regularizer</a:t>
            </a:r>
            <a:r>
              <a:rPr lang="en-US" altLang="zh-CN" dirty="0" smtClean="0"/>
              <a:t> on </a:t>
            </a:r>
            <a:br>
              <a:rPr lang="en-US" altLang="zh-CN" dirty="0" smtClean="0"/>
            </a:br>
            <a:r>
              <a:rPr lang="en-US" altLang="zh-CN" dirty="0" smtClean="0"/>
              <a:t>(or equivalently, </a:t>
            </a:r>
            <a:r>
              <a:rPr lang="en-US" altLang="zh-CN" dirty="0" smtClean="0">
                <a:solidFill>
                  <a:srgbClr val="FF0000"/>
                </a:solidFill>
              </a:rPr>
              <a:t>F-norm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regularizer</a:t>
            </a:r>
            <a:r>
              <a:rPr lang="en-US" altLang="zh-CN" dirty="0" smtClean="0"/>
              <a:t> on    and    )</a:t>
            </a:r>
          </a:p>
        </p:txBody>
      </p:sp>
      <p:graphicFrame>
        <p:nvGraphicFramePr>
          <p:cNvPr id="25" name="对象 24"/>
          <p:cNvGraphicFramePr>
            <a:graphicFrameLocks noChangeAspect="1"/>
          </p:cNvGraphicFramePr>
          <p:nvPr>
            <p:extLst/>
          </p:nvPr>
        </p:nvGraphicFramePr>
        <p:xfrm>
          <a:off x="6457950" y="1350963"/>
          <a:ext cx="1319213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5" name="Formula" r:id="rId4" imgW="712800" imgH="185760" progId="Equation.Ribbit">
                  <p:embed/>
                </p:oleObj>
              </mc:Choice>
              <mc:Fallback>
                <p:oleObj name="Formula" r:id="rId4" imgW="712800" imgH="185760" progId="Equation.Ribbit">
                  <p:embed/>
                  <p:pic>
                    <p:nvPicPr>
                      <p:cNvPr id="0" name="Picture 3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7950" y="1350963"/>
                        <a:ext cx="1319213" cy="34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>
            <p:extLst/>
          </p:nvPr>
        </p:nvGraphicFramePr>
        <p:xfrm>
          <a:off x="8584358" y="1372455"/>
          <a:ext cx="252413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6" name="Formula" r:id="rId6" imgW="136080" imgH="166680" progId="Equation.Ribbit">
                  <p:embed/>
                </p:oleObj>
              </mc:Choice>
              <mc:Fallback>
                <p:oleObj name="Formula" r:id="rId6" imgW="136080" imgH="166680" progId="Equation.Ribbit">
                  <p:embed/>
                  <p:pic>
                    <p:nvPicPr>
                      <p:cNvPr id="0" name="Picture 3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4358" y="1372455"/>
                        <a:ext cx="252413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827067"/>
              </p:ext>
            </p:extLst>
          </p:nvPr>
        </p:nvGraphicFramePr>
        <p:xfrm>
          <a:off x="2100865" y="3039302"/>
          <a:ext cx="22225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7" name="Formula" r:id="rId8" imgW="120960" imgH="166680" progId="Equation.Ribbit">
                  <p:embed/>
                </p:oleObj>
              </mc:Choice>
              <mc:Fallback>
                <p:oleObj name="Formula" r:id="rId8" imgW="120960" imgH="166680" progId="Equation.Ribbit">
                  <p:embed/>
                  <p:pic>
                    <p:nvPicPr>
                      <p:cNvPr id="0" name="Picture 3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0865" y="3039302"/>
                        <a:ext cx="222250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对象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117729"/>
              </p:ext>
            </p:extLst>
          </p:nvPr>
        </p:nvGraphicFramePr>
        <p:xfrm>
          <a:off x="7450675" y="3039302"/>
          <a:ext cx="25400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8" name="Formula" r:id="rId10" imgW="138600" imgH="166680" progId="Equation.Ribbit">
                  <p:embed/>
                </p:oleObj>
              </mc:Choice>
              <mc:Fallback>
                <p:oleObj name="Formula" r:id="rId10" imgW="138600" imgH="166680" progId="Equation.Ribbit">
                  <p:embed/>
                  <p:pic>
                    <p:nvPicPr>
                      <p:cNvPr id="0" name="Picture 3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0675" y="3039302"/>
                        <a:ext cx="254000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对象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452301"/>
              </p:ext>
            </p:extLst>
          </p:nvPr>
        </p:nvGraphicFramePr>
        <p:xfrm>
          <a:off x="3829739" y="3327400"/>
          <a:ext cx="163036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9" name="Formula" r:id="rId12" imgW="885240" imgH="177840" progId="Equation.Ribbit">
                  <p:embed/>
                </p:oleObj>
              </mc:Choice>
              <mc:Fallback>
                <p:oleObj name="Formula" r:id="rId12" imgW="885240" imgH="177840" progId="Equation.Ribbit">
                  <p:embed/>
                  <p:pic>
                    <p:nvPicPr>
                      <p:cNvPr id="0" name="Picture 3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739" y="3327400"/>
                        <a:ext cx="1630362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对象 38"/>
          <p:cNvGraphicFramePr>
            <a:graphicFrameLocks noChangeAspect="1"/>
          </p:cNvGraphicFramePr>
          <p:nvPr>
            <p:extLst/>
          </p:nvPr>
        </p:nvGraphicFramePr>
        <p:xfrm>
          <a:off x="2340370" y="4031686"/>
          <a:ext cx="1217612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0" name="Formula" r:id="rId14" imgW="658080" imgH="188280" progId="Equation.Ribbit">
                  <p:embed/>
                </p:oleObj>
              </mc:Choice>
              <mc:Fallback>
                <p:oleObj name="Formula" r:id="rId14" imgW="658080" imgH="188280" progId="Equation.Ribbit">
                  <p:embed/>
                  <p:pic>
                    <p:nvPicPr>
                      <p:cNvPr id="0" name="Picture 3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0370" y="4031686"/>
                        <a:ext cx="1217612" cy="35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对象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4423183"/>
              </p:ext>
            </p:extLst>
          </p:nvPr>
        </p:nvGraphicFramePr>
        <p:xfrm>
          <a:off x="3154363" y="4383088"/>
          <a:ext cx="220662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1" name="Formula" r:id="rId16" imgW="120960" imgH="170280" progId="Equation.Ribbit">
                  <p:embed/>
                </p:oleObj>
              </mc:Choice>
              <mc:Fallback>
                <p:oleObj name="Formula" r:id="rId16" imgW="120960" imgH="170280" progId="Equation.Ribbit">
                  <p:embed/>
                  <p:pic>
                    <p:nvPicPr>
                      <p:cNvPr id="0" name="Picture 3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4363" y="4383088"/>
                        <a:ext cx="220662" cy="315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554277"/>
              </p:ext>
            </p:extLst>
          </p:nvPr>
        </p:nvGraphicFramePr>
        <p:xfrm>
          <a:off x="6025700" y="3329744"/>
          <a:ext cx="252412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2" name="Formula" r:id="rId18" imgW="136080" imgH="166680" progId="Equation.Ribbit">
                  <p:embed/>
                </p:oleObj>
              </mc:Choice>
              <mc:Fallback>
                <p:oleObj name="Formula" r:id="rId18" imgW="136080" imgH="166680" progId="Equation.Ribbit">
                  <p:embed/>
                  <p:pic>
                    <p:nvPicPr>
                      <p:cNvPr id="0" name="Picture 3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5700" y="3329744"/>
                        <a:ext cx="252412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464150"/>
              </p:ext>
            </p:extLst>
          </p:nvPr>
        </p:nvGraphicFramePr>
        <p:xfrm>
          <a:off x="7666038" y="3327400"/>
          <a:ext cx="223837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3" name="Formula" r:id="rId19" imgW="120960" imgH="170280" progId="Equation.Ribbit">
                  <p:embed/>
                </p:oleObj>
              </mc:Choice>
              <mc:Fallback>
                <p:oleObj name="Formula" r:id="rId19" imgW="120960" imgH="170280" progId="Equation.Ribbit">
                  <p:embed/>
                  <p:pic>
                    <p:nvPicPr>
                      <p:cNvPr id="0" name="Picture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6038" y="3327400"/>
                        <a:ext cx="223837" cy="315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56296"/>
              </p:ext>
            </p:extLst>
          </p:nvPr>
        </p:nvGraphicFramePr>
        <p:xfrm>
          <a:off x="8458152" y="5129789"/>
          <a:ext cx="252412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4" name="Formula" r:id="rId20" imgW="136080" imgH="166680" progId="Equation.Ribbit">
                  <p:embed/>
                </p:oleObj>
              </mc:Choice>
              <mc:Fallback>
                <p:oleObj name="Formula" r:id="rId20" imgW="136080" imgH="166680" progId="Equation.Ribbit">
                  <p:embed/>
                  <p:pic>
                    <p:nvPicPr>
                      <p:cNvPr id="0" name="Picture 3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152" y="5129789"/>
                        <a:ext cx="252412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文本框 34"/>
          <p:cNvSpPr txBox="1"/>
          <p:nvPr/>
        </p:nvSpPr>
        <p:spPr>
          <a:xfrm>
            <a:off x="3547098" y="6374929"/>
            <a:ext cx="179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u="sng" dirty="0" smtClean="0"/>
              <a:t>observed entries</a:t>
            </a:r>
            <a:endParaRPr lang="zh-CN" altLang="en-US" b="1" u="sng" dirty="0"/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751489"/>
              </p:ext>
            </p:extLst>
          </p:nvPr>
        </p:nvGraphicFramePr>
        <p:xfrm>
          <a:off x="6204314" y="5449888"/>
          <a:ext cx="211138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5" name="Formula" r:id="rId21" imgW="114480" imgH="166680" progId="Equation.Ribbit">
                  <p:embed/>
                </p:oleObj>
              </mc:Choice>
              <mc:Fallback>
                <p:oleObj name="Formula" r:id="rId21" imgW="114480" imgH="166680" progId="Equation.Ribbit">
                  <p:embed/>
                  <p:pic>
                    <p:nvPicPr>
                      <p:cNvPr id="0" name="Picture 3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4314" y="5449888"/>
                        <a:ext cx="211138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501998"/>
              </p:ext>
            </p:extLst>
          </p:nvPr>
        </p:nvGraphicFramePr>
        <p:xfrm>
          <a:off x="6955603" y="5449888"/>
          <a:ext cx="21907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6" name="Formula" r:id="rId23" imgW="119520" imgH="166680" progId="Equation.Ribbit">
                  <p:embed/>
                </p:oleObj>
              </mc:Choice>
              <mc:Fallback>
                <p:oleObj name="Formula" r:id="rId23" imgW="119520" imgH="166680" progId="Equation.Ribbit">
                  <p:embed/>
                  <p:pic>
                    <p:nvPicPr>
                      <p:cNvPr id="0" name="Picture 3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5603" y="5449888"/>
                        <a:ext cx="219075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直接箭头连接符 40"/>
          <p:cNvCxnSpPr>
            <a:stCxn id="35" idx="1"/>
          </p:cNvCxnSpPr>
          <p:nvPr/>
        </p:nvCxnSpPr>
        <p:spPr>
          <a:xfrm flipH="1" flipV="1">
            <a:off x="3191314" y="6390160"/>
            <a:ext cx="355784" cy="16943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3134944" y="6392177"/>
            <a:ext cx="1345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组合 48"/>
          <p:cNvGrpSpPr/>
          <p:nvPr/>
        </p:nvGrpSpPr>
        <p:grpSpPr>
          <a:xfrm>
            <a:off x="1061235" y="5778500"/>
            <a:ext cx="7700178" cy="611660"/>
            <a:chOff x="1061235" y="5778500"/>
            <a:chExt cx="7700178" cy="611660"/>
          </a:xfrm>
        </p:grpSpPr>
        <p:grpSp>
          <p:nvGrpSpPr>
            <p:cNvPr id="48" name="组合 47"/>
            <p:cNvGrpSpPr/>
            <p:nvPr/>
          </p:nvGrpSpPr>
          <p:grpSpPr>
            <a:xfrm>
              <a:off x="1061235" y="5849504"/>
              <a:ext cx="3113949" cy="540656"/>
              <a:chOff x="1061235" y="5849504"/>
              <a:chExt cx="3113949" cy="540656"/>
            </a:xfrm>
          </p:grpSpPr>
          <p:graphicFrame>
            <p:nvGraphicFramePr>
              <p:cNvPr id="22" name="对象 2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30197998"/>
                  </p:ext>
                </p:extLst>
              </p:nvPr>
            </p:nvGraphicFramePr>
            <p:xfrm>
              <a:off x="1516652" y="5849504"/>
              <a:ext cx="2658532" cy="5406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67" name="Formula" r:id="rId25" imgW="1834200" imgH="372240" progId="Equation.Ribbit">
                      <p:embed/>
                    </p:oleObj>
                  </mc:Choice>
                  <mc:Fallback>
                    <p:oleObj name="Formula" r:id="rId25" imgW="1834200" imgH="372240" progId="Equation.Ribbit">
                      <p:embed/>
                      <p:pic>
                        <p:nvPicPr>
                          <p:cNvPr id="0" name="Picture 38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16652" y="5849504"/>
                            <a:ext cx="2658532" cy="54065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2" name="文本框 41"/>
              <p:cNvSpPr txBox="1"/>
              <p:nvPr/>
            </p:nvSpPr>
            <p:spPr>
              <a:xfrm>
                <a:off x="1061235" y="5849504"/>
                <a:ext cx="411123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zh-CN" b="1" dirty="0" smtClean="0"/>
                  <a:t>(I)</a:t>
                </a:r>
                <a:endParaRPr lang="zh-CN" altLang="en-US" b="1" dirty="0"/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4365518" y="5778500"/>
              <a:ext cx="4395895" cy="596900"/>
              <a:chOff x="4322388" y="5778500"/>
              <a:chExt cx="4395895" cy="596900"/>
            </a:xfrm>
          </p:grpSpPr>
          <p:graphicFrame>
            <p:nvGraphicFramePr>
              <p:cNvPr id="23" name="对象 2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12914556"/>
                  </p:ext>
                </p:extLst>
              </p:nvPr>
            </p:nvGraphicFramePr>
            <p:xfrm>
              <a:off x="4833670" y="5778500"/>
              <a:ext cx="3884613" cy="596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868" name="Formula" r:id="rId27" imgW="2810520" imgH="432000" progId="Equation.Ribbit">
                      <p:embed/>
                    </p:oleObj>
                  </mc:Choice>
                  <mc:Fallback>
                    <p:oleObj name="Formula" r:id="rId27" imgW="2810520" imgH="432000" progId="Equation.Ribbit">
                      <p:embed/>
                      <p:pic>
                        <p:nvPicPr>
                          <p:cNvPr id="0" name="Picture 38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33670" y="5778500"/>
                            <a:ext cx="3884613" cy="5969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3" name="文本框 42"/>
              <p:cNvSpPr txBox="1"/>
              <p:nvPr/>
            </p:nvSpPr>
            <p:spPr>
              <a:xfrm>
                <a:off x="4322388" y="5849504"/>
                <a:ext cx="469424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zh-CN" b="1" dirty="0" smtClean="0"/>
                  <a:t>(II)</a:t>
                </a:r>
                <a:endParaRPr lang="zh-CN" altLang="en-US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113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49" y="356502"/>
            <a:ext cx="8265185" cy="911581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Matrix Factorization and M</a:t>
            </a:r>
            <a:r>
              <a:rPr lang="en-US" altLang="zh-CN" baseline="30000" dirty="0" smtClean="0"/>
              <a:t>3</a:t>
            </a:r>
            <a:r>
              <a:rPr lang="en-US" altLang="zh-CN" dirty="0" smtClean="0"/>
              <a:t>F (II)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49" y="1276709"/>
            <a:ext cx="8265186" cy="5063132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Benefits of M</a:t>
            </a:r>
            <a:r>
              <a:rPr lang="en-US" altLang="zh-CN" baseline="30000" dirty="0" smtClean="0"/>
              <a:t>3</a:t>
            </a:r>
            <a:r>
              <a:rPr lang="en-US" altLang="zh-CN" dirty="0" smtClean="0"/>
              <a:t>F</a:t>
            </a:r>
          </a:p>
          <a:p>
            <a:pPr lvl="1"/>
            <a:r>
              <a:rPr lang="en-US" altLang="zh-CN" dirty="0" smtClean="0"/>
              <a:t>max-margin approach, more applicable to binary, ordinal or categorical data (e.g. </a:t>
            </a:r>
            <a:r>
              <a:rPr lang="en-US" altLang="zh-CN" i="1" dirty="0" smtClean="0"/>
              <a:t>ratings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the nuclear norm </a:t>
            </a:r>
            <a:r>
              <a:rPr lang="en-US" altLang="zh-CN" dirty="0" err="1" smtClean="0"/>
              <a:t>regularizer</a:t>
            </a:r>
            <a:r>
              <a:rPr lang="en-US" altLang="zh-CN" dirty="0" smtClean="0"/>
              <a:t> (I) </a:t>
            </a:r>
            <a:br>
              <a:rPr lang="en-US" altLang="zh-CN" dirty="0" smtClean="0"/>
            </a:br>
            <a:r>
              <a:rPr lang="en-US" altLang="zh-CN" dirty="0" smtClean="0"/>
              <a:t>allows </a:t>
            </a:r>
            <a:r>
              <a:rPr lang="en-US" altLang="zh-CN" i="1" dirty="0" smtClean="0"/>
              <a:t>flexible</a:t>
            </a:r>
            <a:r>
              <a:rPr lang="en-US" altLang="zh-CN" dirty="0" smtClean="0"/>
              <a:t> latent dimensionality</a:t>
            </a:r>
          </a:p>
          <a:p>
            <a:r>
              <a:rPr lang="en-US" altLang="zh-CN" dirty="0" smtClean="0"/>
              <a:t>Limitations</a:t>
            </a:r>
          </a:p>
          <a:p>
            <a:pPr lvl="1"/>
            <a:r>
              <a:rPr lang="en-US" altLang="zh-CN" b="1" dirty="0" smtClean="0"/>
              <a:t>scalability vs. flexibility: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SDP solvers for (I) scale poorly; while the more scalable (</a:t>
            </a:r>
            <a:r>
              <a:rPr lang="en-US" altLang="zh-CN" dirty="0"/>
              <a:t>II) requires a pre-specified </a:t>
            </a:r>
            <a:r>
              <a:rPr lang="en-US" altLang="zh-CN" dirty="0" smtClean="0"/>
              <a:t>fixed finite </a:t>
            </a:r>
          </a:p>
          <a:p>
            <a:pPr lvl="1"/>
            <a:r>
              <a:rPr lang="en-US" altLang="zh-CN" b="1" dirty="0" smtClean="0"/>
              <a:t>efficiency vs. approximation: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gradient descent solvers for (II) require a smooth hinge; while bilinear SVM solvers can be time-consuming</a:t>
            </a:r>
          </a:p>
          <a:p>
            <a:r>
              <a:rPr lang="en-US" altLang="zh-CN" dirty="0" smtClean="0"/>
              <a:t>Motivations: to build </a:t>
            </a:r>
            <a:r>
              <a:rPr lang="en-US" altLang="zh-CN" dirty="0"/>
              <a:t>a</a:t>
            </a:r>
            <a:r>
              <a:rPr lang="en-US" altLang="zh-CN" dirty="0" smtClean="0"/>
              <a:t> M</a:t>
            </a:r>
            <a:r>
              <a:rPr lang="en-US" altLang="zh-CN" baseline="30000" dirty="0" smtClean="0"/>
              <a:t>3</a:t>
            </a:r>
            <a:r>
              <a:rPr lang="en-US" altLang="zh-CN" dirty="0" smtClean="0"/>
              <a:t>F model that is both scalable, flexible and admits highly efficient solvers.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5971714" y="2208113"/>
            <a:ext cx="2758217" cy="1117477"/>
            <a:chOff x="6135617" y="2164981"/>
            <a:chExt cx="2758217" cy="1117477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1201" y="2164981"/>
              <a:ext cx="1902633" cy="1117477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5617" y="2363637"/>
              <a:ext cx="855583" cy="910195"/>
            </a:xfrm>
            <a:prstGeom prst="rect">
              <a:avLst/>
            </a:prstGeom>
          </p:spPr>
        </p:pic>
      </p:grpSp>
      <p:graphicFrame>
        <p:nvGraphicFramePr>
          <p:cNvPr id="44" name="对象 43"/>
          <p:cNvGraphicFramePr>
            <a:graphicFrameLocks noChangeAspect="1"/>
          </p:cNvGraphicFramePr>
          <p:nvPr>
            <p:extLst/>
          </p:nvPr>
        </p:nvGraphicFramePr>
        <p:xfrm>
          <a:off x="5720392" y="4084229"/>
          <a:ext cx="255588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Formula" r:id="rId6" imgW="138600" imgH="166680" progId="Equation.Ribbit">
                  <p:embed/>
                </p:oleObj>
              </mc:Choice>
              <mc:Fallback>
                <p:oleObj name="Formula" r:id="rId6" imgW="138600" imgH="166680" progId="Equation.Ribbit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0392" y="4084229"/>
                        <a:ext cx="255588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413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56502"/>
            <a:ext cx="7886700" cy="911581"/>
          </a:xfrm>
        </p:spPr>
        <p:txBody>
          <a:bodyPr/>
          <a:lstStyle/>
          <a:p>
            <a:r>
              <a:rPr lang="en-US" altLang="zh-CN" dirty="0" smtClean="0"/>
              <a:t>Roadmap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8805" y="2165452"/>
            <a:ext cx="759854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/>
              <a:t>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F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788488" y="3133530"/>
            <a:ext cx="1560489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/>
              <a:t>Gibbs 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F </a:t>
            </a:r>
            <a:endParaRPr lang="en-US" sz="2400" dirty="0"/>
          </a:p>
        </p:txBody>
      </p:sp>
      <p:graphicFrame>
        <p:nvGraphicFramePr>
          <p:cNvPr id="9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359208"/>
              </p:ext>
            </p:extLst>
          </p:nvPr>
        </p:nvGraphicFramePr>
        <p:xfrm>
          <a:off x="3317081" y="2221661"/>
          <a:ext cx="250983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3" name="Formula" r:id="rId4" imgW="1817640" imgH="253080" progId="Equation.Ribbit">
                  <p:embed/>
                </p:oleObj>
              </mc:Choice>
              <mc:Fallback>
                <p:oleObj name="Formula" r:id="rId4" imgW="1817640" imgH="25308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081" y="2221661"/>
                        <a:ext cx="2509838" cy="3492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562076"/>
              </p:ext>
            </p:extLst>
          </p:nvPr>
        </p:nvGraphicFramePr>
        <p:xfrm>
          <a:off x="2708275" y="3240088"/>
          <a:ext cx="3725863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4" name="Formula" r:id="rId6" imgW="2698920" imgH="177840" progId="Equation.Ribbit">
                  <p:embed/>
                </p:oleObj>
              </mc:Choice>
              <mc:Fallback>
                <p:oleObj name="Formula" r:id="rId6" imgW="2698920" imgH="17784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275" y="3240088"/>
                        <a:ext cx="3725863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326926"/>
              </p:ext>
            </p:extLst>
          </p:nvPr>
        </p:nvGraphicFramePr>
        <p:xfrm>
          <a:off x="3933031" y="1346853"/>
          <a:ext cx="127793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5" name="Formula" r:id="rId8" imgW="644040" imgH="195840" progId="Equation.Ribbit">
                  <p:embed/>
                </p:oleObj>
              </mc:Choice>
              <mc:Fallback>
                <p:oleObj name="Formula" r:id="rId8" imgW="644040" imgH="19584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33031" y="1346853"/>
                        <a:ext cx="1277938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269490"/>
              </p:ext>
            </p:extLst>
          </p:nvPr>
        </p:nvGraphicFramePr>
        <p:xfrm>
          <a:off x="4024311" y="3595195"/>
          <a:ext cx="10953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6" name="Formula" r:id="rId10" imgW="793800" imgH="253080" progId="Equation.Ribbit">
                  <p:embed/>
                </p:oleObj>
              </mc:Choice>
              <mc:Fallback>
                <p:oleObj name="Formula" r:id="rId10" imgW="793800" imgH="25308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4311" y="3595195"/>
                        <a:ext cx="1095375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73113" y="5681544"/>
            <a:ext cx="1791236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/>
              <a:t>Gibbs iPM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F </a:t>
            </a:r>
            <a:endParaRPr lang="en-U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379463"/>
              </p:ext>
            </p:extLst>
          </p:nvPr>
        </p:nvGraphicFramePr>
        <p:xfrm>
          <a:off x="2935288" y="4281975"/>
          <a:ext cx="3273425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7" name="Formula" r:id="rId12" imgW="1649880" imgH="359640" progId="Equation.Ribbit">
                  <p:embed/>
                </p:oleObj>
              </mc:Choice>
              <mc:Fallback>
                <p:oleObj name="Formula" r:id="rId12" imgW="1649880" imgH="359640" progId="Equation.Ribbi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935288" y="4281975"/>
                        <a:ext cx="3273425" cy="712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107378"/>
              </p:ext>
            </p:extLst>
          </p:nvPr>
        </p:nvGraphicFramePr>
        <p:xfrm>
          <a:off x="2795588" y="5788025"/>
          <a:ext cx="354965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8" name="Formula" r:id="rId14" imgW="2569320" imgH="177840" progId="Equation.Ribbit">
                  <p:embed/>
                </p:oleObj>
              </mc:Choice>
              <mc:Fallback>
                <p:oleObj name="Formula" r:id="rId14" imgW="2569320" imgH="17784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588" y="5788025"/>
                        <a:ext cx="3549650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063991"/>
              </p:ext>
            </p:extLst>
          </p:nvPr>
        </p:nvGraphicFramePr>
        <p:xfrm>
          <a:off x="6576079" y="3228630"/>
          <a:ext cx="2032000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9" name="Formula" r:id="rId16" imgW="1472040" imgH="195840" progId="Equation.Ribbit">
                  <p:embed/>
                </p:oleObj>
              </mc:Choice>
              <mc:Fallback>
                <p:oleObj name="Formula" r:id="rId16" imgW="1472040" imgH="19584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6079" y="3228630"/>
                        <a:ext cx="2032000" cy="271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571378"/>
              </p:ext>
            </p:extLst>
          </p:nvPr>
        </p:nvGraphicFramePr>
        <p:xfrm>
          <a:off x="6576075" y="5776643"/>
          <a:ext cx="2408238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0" name="Formula" r:id="rId18" imgW="1743840" imgH="195840" progId="Equation.Ribbit">
                  <p:embed/>
                </p:oleObj>
              </mc:Choice>
              <mc:Fallback>
                <p:oleObj name="Formula" r:id="rId18" imgW="1743840" imgH="19584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6075" y="5776643"/>
                        <a:ext cx="2408238" cy="271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40653" y="4222871"/>
            <a:ext cx="1856157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/>
              <a:t>Data augmentation</a:t>
            </a:r>
            <a:endParaRPr lang="en-US" sz="2400" dirty="0"/>
          </a:p>
        </p:txBody>
      </p:sp>
      <p:graphicFrame>
        <p:nvGraphicFramePr>
          <p:cNvPr id="19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539147"/>
              </p:ext>
            </p:extLst>
          </p:nvPr>
        </p:nvGraphicFramePr>
        <p:xfrm>
          <a:off x="6576075" y="2260554"/>
          <a:ext cx="2032000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01" name="Formula" r:id="rId20" imgW="1472040" imgH="195840" progId="Equation.Ribbit">
                  <p:embed/>
                </p:oleObj>
              </mc:Choice>
              <mc:Fallback>
                <p:oleObj name="Formula" r:id="rId20" imgW="1472040" imgH="195840" progId="Equation.Ribbi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6075" y="2260554"/>
                        <a:ext cx="2032000" cy="271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Arrow Connector 22"/>
          <p:cNvCxnSpPr>
            <a:stCxn id="4" idx="2"/>
            <a:endCxn id="29" idx="0"/>
          </p:cNvCxnSpPr>
          <p:nvPr/>
        </p:nvCxnSpPr>
        <p:spPr>
          <a:xfrm>
            <a:off x="1568732" y="2627117"/>
            <a:ext cx="1" cy="5064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9" idx="2"/>
            <a:endCxn id="18" idx="0"/>
          </p:cNvCxnSpPr>
          <p:nvPr/>
        </p:nvCxnSpPr>
        <p:spPr>
          <a:xfrm flipH="1">
            <a:off x="1568732" y="3595195"/>
            <a:ext cx="1" cy="6276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8" idx="2"/>
            <a:endCxn id="13" idx="0"/>
          </p:cNvCxnSpPr>
          <p:nvPr/>
        </p:nvCxnSpPr>
        <p:spPr>
          <a:xfrm flipH="1">
            <a:off x="1568731" y="5053868"/>
            <a:ext cx="1" cy="6276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9" idx="1"/>
          </p:cNvCxnSpPr>
          <p:nvPr/>
        </p:nvCxnSpPr>
        <p:spPr>
          <a:xfrm flipH="1">
            <a:off x="210582" y="3364363"/>
            <a:ext cx="57790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13" idx="1"/>
          </p:cNvCxnSpPr>
          <p:nvPr/>
        </p:nvCxnSpPr>
        <p:spPr>
          <a:xfrm>
            <a:off x="202175" y="5912374"/>
            <a:ext cx="470938" cy="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10582" y="3364361"/>
            <a:ext cx="0" cy="25480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51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 animBg="1"/>
      <p:bldP spid="13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49" y="1276709"/>
            <a:ext cx="7886700" cy="5029194"/>
          </a:xfrm>
        </p:spPr>
        <p:txBody>
          <a:bodyPr/>
          <a:lstStyle/>
          <a:p>
            <a:r>
              <a:rPr lang="en-US" altLang="zh-CN" dirty="0" smtClean="0"/>
              <a:t>Setting: fit training data                   with model </a:t>
            </a:r>
          </a:p>
          <a:p>
            <a:pPr>
              <a:buClr>
                <a:schemeClr val="tx1"/>
              </a:buClr>
            </a:pPr>
            <a:r>
              <a:rPr lang="en-US" altLang="zh-CN" dirty="0" smtClean="0"/>
              <a:t>Regularized Risk Minimization (RRM):</a:t>
            </a:r>
          </a:p>
          <a:p>
            <a:pPr marL="457200" lvl="1" indent="0">
              <a:buNone/>
            </a:pPr>
            <a:endParaRPr lang="en-US" altLang="zh-CN" dirty="0" smtClean="0"/>
          </a:p>
          <a:p>
            <a:pPr lvl="1"/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Maximum </a:t>
            </a:r>
            <a:r>
              <a:rPr lang="en-US" altLang="zh-CN" i="1" dirty="0" smtClean="0"/>
              <a:t>a Posteriori</a:t>
            </a:r>
            <a:r>
              <a:rPr lang="en-US" altLang="zh-CN" dirty="0" smtClean="0"/>
              <a:t> (MAP):</a:t>
            </a:r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For discriminative models</a:t>
            </a: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/>
          </p:nvPr>
        </p:nvGraphicFramePr>
        <p:xfrm>
          <a:off x="4380391" y="1338550"/>
          <a:ext cx="159385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1" name="Formula" r:id="rId4" imgW="861120" imgH="188280" progId="Equation.Ribbit">
                  <p:embed/>
                </p:oleObj>
              </mc:Choice>
              <mc:Fallback>
                <p:oleObj name="Formula" r:id="rId4" imgW="861120" imgH="188280" progId="Equation.Ribbit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0391" y="1338550"/>
                        <a:ext cx="1593850" cy="35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052745"/>
              </p:ext>
            </p:extLst>
          </p:nvPr>
        </p:nvGraphicFramePr>
        <p:xfrm>
          <a:off x="2768600" y="2286000"/>
          <a:ext cx="35941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2" name="Formula" r:id="rId6" imgW="1940760" imgH="462600" progId="Equation.Ribbit">
                  <p:embed/>
                </p:oleObj>
              </mc:Choice>
              <mc:Fallback>
                <p:oleObj name="Formula" r:id="rId6" imgW="1940760" imgH="462600" progId="Equation.Ribbit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2286000"/>
                        <a:ext cx="3594100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/>
          </p:nvPr>
        </p:nvGraphicFramePr>
        <p:xfrm>
          <a:off x="7708931" y="1356013"/>
          <a:ext cx="328612" cy="31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3" name="Formula" r:id="rId8" imgW="177840" imgH="169200" progId="Equation.Ribbit">
                  <p:embed/>
                </p:oleObj>
              </mc:Choice>
              <mc:Fallback>
                <p:oleObj name="Formula" r:id="rId8" imgW="177840" imgH="169200" progId="Equation.Ribbit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8931" y="1356013"/>
                        <a:ext cx="328612" cy="315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200563"/>
              </p:ext>
            </p:extLst>
          </p:nvPr>
        </p:nvGraphicFramePr>
        <p:xfrm>
          <a:off x="1004887" y="5610497"/>
          <a:ext cx="353853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4" name="Formula" r:id="rId10" imgW="1910160" imgH="177840" progId="Equation.Ribbit">
                  <p:embed/>
                </p:oleObj>
              </mc:Choice>
              <mc:Fallback>
                <p:oleObj name="Formula" r:id="rId10" imgW="1910160" imgH="177840" progId="Equation.Ribbit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7" y="5610497"/>
                        <a:ext cx="3538537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1716665" y="6138573"/>
            <a:ext cx="1521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u="sng" dirty="0" smtClean="0"/>
              <a:t>loss function</a:t>
            </a:r>
            <a:endParaRPr lang="zh-CN" altLang="en-US" b="1" u="sng" dirty="0"/>
          </a:p>
        </p:txBody>
      </p:sp>
      <p:sp>
        <p:nvSpPr>
          <p:cNvPr id="12" name="文本框 11"/>
          <p:cNvSpPr txBox="1"/>
          <p:nvPr/>
        </p:nvSpPr>
        <p:spPr>
          <a:xfrm>
            <a:off x="3233477" y="6138330"/>
            <a:ext cx="2337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u="sng" dirty="0" smtClean="0"/>
              <a:t>discriminant function</a:t>
            </a:r>
            <a:endParaRPr lang="zh-CN" altLang="en-US" b="1" u="sng" dirty="0"/>
          </a:p>
        </p:txBody>
      </p:sp>
      <p:cxnSp>
        <p:nvCxnSpPr>
          <p:cNvPr id="14" name="直接连接符 13"/>
          <p:cNvCxnSpPr/>
          <p:nvPr/>
        </p:nvCxnSpPr>
        <p:spPr>
          <a:xfrm>
            <a:off x="3311111" y="5966801"/>
            <a:ext cx="111667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stCxn id="12" idx="0"/>
          </p:cNvCxnSpPr>
          <p:nvPr/>
        </p:nvCxnSpPr>
        <p:spPr>
          <a:xfrm flipH="1" flipV="1">
            <a:off x="3853740" y="5961969"/>
            <a:ext cx="548617" cy="17636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2584804" y="5966764"/>
            <a:ext cx="269104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stCxn id="11" idx="0"/>
          </p:cNvCxnSpPr>
          <p:nvPr/>
        </p:nvCxnSpPr>
        <p:spPr>
          <a:xfrm flipV="1">
            <a:off x="2477227" y="5964729"/>
            <a:ext cx="261591" cy="1738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44"/>
          <p:cNvGrpSpPr/>
          <p:nvPr/>
        </p:nvGrpSpPr>
        <p:grpSpPr>
          <a:xfrm>
            <a:off x="2379182" y="3998074"/>
            <a:ext cx="4385632" cy="857250"/>
            <a:chOff x="2211388" y="1520589"/>
            <a:chExt cx="4385632" cy="857250"/>
          </a:xfrm>
        </p:grpSpPr>
        <p:graphicFrame>
          <p:nvGraphicFramePr>
            <p:cNvPr id="61" name="对象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22509473"/>
                </p:ext>
              </p:extLst>
            </p:nvPr>
          </p:nvGraphicFramePr>
          <p:xfrm>
            <a:off x="4167188" y="1784114"/>
            <a:ext cx="808037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55" name="Formula" r:id="rId12" imgW="435960" imgH="177840" progId="Equation.Ribbit">
                    <p:embed/>
                  </p:oleObj>
                </mc:Choice>
                <mc:Fallback>
                  <p:oleObj name="Formula" r:id="rId12" imgW="435960" imgH="177840" progId="Equation.Ribbit">
                    <p:embed/>
                    <p:pic>
                      <p:nvPicPr>
                        <p:cNvPr id="0" name="Picture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7188" y="1784114"/>
                          <a:ext cx="808037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对象 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5219503"/>
                </p:ext>
              </p:extLst>
            </p:nvPr>
          </p:nvGraphicFramePr>
          <p:xfrm>
            <a:off x="5026982" y="1520589"/>
            <a:ext cx="1570038" cy="857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56" name="Formula" r:id="rId14" imgW="847440" imgH="462600" progId="Equation.Ribbit">
                    <p:embed/>
                  </p:oleObj>
                </mc:Choice>
                <mc:Fallback>
                  <p:oleObj name="Formula" r:id="rId14" imgW="847440" imgH="462600" progId="Equation.Ribbit">
                    <p:embed/>
                    <p:pic>
                      <p:nvPicPr>
                        <p:cNvPr id="0" name="Picture 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6982" y="1520589"/>
                          <a:ext cx="1570038" cy="857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对象 62"/>
            <p:cNvGraphicFramePr>
              <a:graphicFrameLocks noChangeAspect="1"/>
            </p:cNvGraphicFramePr>
            <p:nvPr>
              <p:extLst/>
            </p:nvPr>
          </p:nvGraphicFramePr>
          <p:xfrm>
            <a:off x="2785432" y="1784114"/>
            <a:ext cx="1322388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57" name="Formula" r:id="rId16" imgW="713880" imgH="177840" progId="Equation.Ribbit">
                    <p:embed/>
                  </p:oleObj>
                </mc:Choice>
                <mc:Fallback>
                  <p:oleObj name="Formula" r:id="rId16" imgW="713880" imgH="177840" progId="Equation.Ribbit">
                    <p:embed/>
                    <p:pic>
                      <p:nvPicPr>
                        <p:cNvPr id="0" name="Picture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5432" y="1784114"/>
                          <a:ext cx="1322388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对象 63"/>
            <p:cNvGraphicFramePr>
              <a:graphicFrameLocks noChangeAspect="1"/>
            </p:cNvGraphicFramePr>
            <p:nvPr>
              <p:extLst/>
            </p:nvPr>
          </p:nvGraphicFramePr>
          <p:xfrm>
            <a:off x="2211388" y="1851627"/>
            <a:ext cx="522287" cy="363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658" name="Formula" r:id="rId18" imgW="283320" imgH="195840" progId="Equation.Ribbit">
                    <p:embed/>
                  </p:oleObj>
                </mc:Choice>
                <mc:Fallback>
                  <p:oleObj name="Formula" r:id="rId18" imgW="283320" imgH="195840" progId="Equation.Ribbit">
                    <p:embed/>
                    <p:pic>
                      <p:nvPicPr>
                        <p:cNvPr id="0" name="Picture 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1388" y="1851627"/>
                          <a:ext cx="522287" cy="3635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文本框 45"/>
          <p:cNvSpPr txBox="1"/>
          <p:nvPr/>
        </p:nvSpPr>
        <p:spPr>
          <a:xfrm>
            <a:off x="2913988" y="4847359"/>
            <a:ext cx="1080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u="sng" dirty="0" smtClean="0"/>
              <a:t>posterior</a:t>
            </a:r>
            <a:endParaRPr lang="zh-CN" altLang="en-US" b="1" u="sng" dirty="0"/>
          </a:p>
        </p:txBody>
      </p:sp>
      <p:sp>
        <p:nvSpPr>
          <p:cNvPr id="47" name="文本框 46"/>
          <p:cNvSpPr txBox="1"/>
          <p:nvPr/>
        </p:nvSpPr>
        <p:spPr>
          <a:xfrm>
            <a:off x="4386775" y="4845926"/>
            <a:ext cx="691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u="sng" dirty="0" smtClean="0"/>
              <a:t>prior</a:t>
            </a:r>
            <a:endParaRPr lang="zh-CN" altLang="en-US" b="1" u="sng" dirty="0"/>
          </a:p>
        </p:txBody>
      </p:sp>
      <p:sp>
        <p:nvSpPr>
          <p:cNvPr id="48" name="文本框 47"/>
          <p:cNvSpPr txBox="1"/>
          <p:nvPr/>
        </p:nvSpPr>
        <p:spPr>
          <a:xfrm>
            <a:off x="5378310" y="4845683"/>
            <a:ext cx="119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u="sng" dirty="0" smtClean="0"/>
              <a:t>likelihood</a:t>
            </a:r>
            <a:endParaRPr lang="zh-CN" altLang="en-US" b="1" u="sng" dirty="0"/>
          </a:p>
        </p:txBody>
      </p:sp>
      <p:cxnSp>
        <p:nvCxnSpPr>
          <p:cNvPr id="49" name="直接连接符 48"/>
          <p:cNvCxnSpPr/>
          <p:nvPr/>
        </p:nvCxnSpPr>
        <p:spPr>
          <a:xfrm>
            <a:off x="5192871" y="4678687"/>
            <a:ext cx="157003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>
            <a:stCxn id="48" idx="0"/>
          </p:cNvCxnSpPr>
          <p:nvPr/>
        </p:nvCxnSpPr>
        <p:spPr>
          <a:xfrm flipV="1">
            <a:off x="5977890" y="4677927"/>
            <a:ext cx="0" cy="16775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4341591" y="4677927"/>
            <a:ext cx="7821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>
            <a:stCxn id="47" idx="0"/>
          </p:cNvCxnSpPr>
          <p:nvPr/>
        </p:nvCxnSpPr>
        <p:spPr>
          <a:xfrm flipV="1">
            <a:off x="4732672" y="4680709"/>
            <a:ext cx="0" cy="16521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2938370" y="4678804"/>
            <a:ext cx="103218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>
            <a:stCxn id="46" idx="0"/>
          </p:cNvCxnSpPr>
          <p:nvPr/>
        </p:nvCxnSpPr>
        <p:spPr>
          <a:xfrm flipV="1">
            <a:off x="3454461" y="4677927"/>
            <a:ext cx="0" cy="16943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5" name="对象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769058"/>
              </p:ext>
            </p:extLst>
          </p:nvPr>
        </p:nvGraphicFramePr>
        <p:xfrm>
          <a:off x="5443268" y="5608185"/>
          <a:ext cx="2695790" cy="327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9" name="Formula" r:id="rId20" imgW="1608120" imgH="194400" progId="Equation.Ribbit">
                  <p:embed/>
                </p:oleObj>
              </mc:Choice>
              <mc:Fallback>
                <p:oleObj name="Formula" r:id="rId20" imgW="1608120" imgH="194400" progId="Equation.Ribbit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3268" y="5608185"/>
                        <a:ext cx="2695790" cy="3279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" name="图片 6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351" y="3739123"/>
            <a:ext cx="653862" cy="1543514"/>
          </a:xfrm>
          <a:prstGeom prst="rect">
            <a:avLst/>
          </a:prstGeom>
        </p:spPr>
      </p:pic>
      <p:sp>
        <p:nvSpPr>
          <p:cNvPr id="67" name="标题 1"/>
          <p:cNvSpPr>
            <a:spLocks noGrp="1"/>
          </p:cNvSpPr>
          <p:nvPr>
            <p:ph type="title"/>
          </p:nvPr>
        </p:nvSpPr>
        <p:spPr>
          <a:xfrm>
            <a:off x="628650" y="356502"/>
            <a:ext cx="7886700" cy="911581"/>
          </a:xfrm>
        </p:spPr>
        <p:txBody>
          <a:bodyPr/>
          <a:lstStyle/>
          <a:p>
            <a:r>
              <a:rPr lang="en-US" altLang="zh-CN" dirty="0"/>
              <a:t>RRM as MAP, A New </a:t>
            </a:r>
            <a:r>
              <a:rPr lang="en-US" altLang="zh-CN" dirty="0" smtClean="0"/>
              <a:t>Look (I)</a:t>
            </a:r>
            <a:endParaRPr lang="zh-CN" altLang="en-US" dirty="0"/>
          </a:p>
        </p:txBody>
      </p:sp>
      <p:sp>
        <p:nvSpPr>
          <p:cNvPr id="69" name="文本框 68"/>
          <p:cNvSpPr txBox="1"/>
          <p:nvPr/>
        </p:nvSpPr>
        <p:spPr>
          <a:xfrm>
            <a:off x="8010398" y="2281086"/>
            <a:ext cx="690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u="sng" dirty="0" smtClean="0"/>
              <a:t>label</a:t>
            </a:r>
            <a:endParaRPr lang="zh-CN" altLang="en-US" b="1" u="sng" dirty="0"/>
          </a:p>
        </p:txBody>
      </p:sp>
      <p:cxnSp>
        <p:nvCxnSpPr>
          <p:cNvPr id="70" name="直接连接符 69"/>
          <p:cNvCxnSpPr/>
          <p:nvPr/>
        </p:nvCxnSpPr>
        <p:spPr>
          <a:xfrm>
            <a:off x="8143145" y="2109619"/>
            <a:ext cx="269104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箭头连接符 70"/>
          <p:cNvCxnSpPr>
            <a:stCxn id="69" idx="0"/>
          </p:cNvCxnSpPr>
          <p:nvPr/>
        </p:nvCxnSpPr>
        <p:spPr>
          <a:xfrm flipH="1" flipV="1">
            <a:off x="8274381" y="2108764"/>
            <a:ext cx="81074" cy="17232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本框 71"/>
          <p:cNvSpPr txBox="1"/>
          <p:nvPr/>
        </p:nvSpPr>
        <p:spPr>
          <a:xfrm>
            <a:off x="7133066" y="2280192"/>
            <a:ext cx="888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u="sng" dirty="0" smtClean="0"/>
              <a:t>feature</a:t>
            </a:r>
            <a:endParaRPr lang="zh-CN" altLang="en-US" b="1" u="sng" dirty="0"/>
          </a:p>
        </p:txBody>
      </p:sp>
      <p:cxnSp>
        <p:nvCxnSpPr>
          <p:cNvPr id="73" name="直接连接符 72"/>
          <p:cNvCxnSpPr/>
          <p:nvPr/>
        </p:nvCxnSpPr>
        <p:spPr>
          <a:xfrm>
            <a:off x="7733391" y="2108764"/>
            <a:ext cx="269104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箭头连接符 73"/>
          <p:cNvCxnSpPr>
            <a:stCxn id="72" idx="0"/>
          </p:cNvCxnSpPr>
          <p:nvPr/>
        </p:nvCxnSpPr>
        <p:spPr>
          <a:xfrm flipV="1">
            <a:off x="7577327" y="2104954"/>
            <a:ext cx="294568" cy="17523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5" name="对象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582917"/>
              </p:ext>
            </p:extLst>
          </p:nvPr>
        </p:nvGraphicFramePr>
        <p:xfrm>
          <a:off x="6938053" y="1751336"/>
          <a:ext cx="15906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0" name="Formula" r:id="rId23" imgW="858600" imgH="177840" progId="Equation.Ribbit">
                  <p:embed/>
                </p:oleObj>
              </mc:Choice>
              <mc:Fallback>
                <p:oleObj name="Formula" r:id="rId23" imgW="858600" imgH="177840" progId="Equation.Ribbit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8053" y="1751336"/>
                        <a:ext cx="159067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文本框 75"/>
          <p:cNvSpPr txBox="1"/>
          <p:nvPr/>
        </p:nvSpPr>
        <p:spPr>
          <a:xfrm>
            <a:off x="2759249" y="3164854"/>
            <a:ext cx="1326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u="sng" dirty="0" err="1" smtClean="0"/>
              <a:t>regularizer</a:t>
            </a:r>
            <a:endParaRPr lang="zh-CN" altLang="en-US" b="1" u="sng" dirty="0"/>
          </a:p>
        </p:txBody>
      </p:sp>
      <p:sp>
        <p:nvSpPr>
          <p:cNvPr id="77" name="文本框 76"/>
          <p:cNvSpPr txBox="1"/>
          <p:nvPr/>
        </p:nvSpPr>
        <p:spPr>
          <a:xfrm>
            <a:off x="4704802" y="3164854"/>
            <a:ext cx="1625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u="sng" dirty="0"/>
              <a:t>e</a:t>
            </a:r>
            <a:r>
              <a:rPr lang="en-US" altLang="zh-CN" b="1" u="sng" dirty="0" smtClean="0"/>
              <a:t>mpirical risk</a:t>
            </a:r>
            <a:endParaRPr lang="zh-CN" altLang="en-US" b="1" u="sng" dirty="0"/>
          </a:p>
        </p:txBody>
      </p:sp>
      <p:cxnSp>
        <p:nvCxnSpPr>
          <p:cNvPr id="78" name="直接连接符 77"/>
          <p:cNvCxnSpPr/>
          <p:nvPr/>
        </p:nvCxnSpPr>
        <p:spPr>
          <a:xfrm>
            <a:off x="4676315" y="2978043"/>
            <a:ext cx="169352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箭头连接符 78"/>
          <p:cNvCxnSpPr>
            <a:stCxn id="77" idx="0"/>
          </p:cNvCxnSpPr>
          <p:nvPr/>
        </p:nvCxnSpPr>
        <p:spPr>
          <a:xfrm flipV="1">
            <a:off x="5517784" y="2978043"/>
            <a:ext cx="0" cy="18681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3307640" y="2978043"/>
            <a:ext cx="22948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箭头连接符 80"/>
          <p:cNvCxnSpPr>
            <a:stCxn id="76" idx="0"/>
          </p:cNvCxnSpPr>
          <p:nvPr/>
        </p:nvCxnSpPr>
        <p:spPr>
          <a:xfrm flipV="1">
            <a:off x="3422584" y="2978043"/>
            <a:ext cx="0" cy="18681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66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  <p:bldP spid="12" grpId="0"/>
      <p:bldP spid="46" grpId="0"/>
      <p:bldP spid="47" grpId="0"/>
      <p:bldP spid="48" grpId="0"/>
      <p:bldP spid="69" grpId="0"/>
      <p:bldP spid="72" grpId="0"/>
      <p:bldP spid="76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56502"/>
            <a:ext cx="7886700" cy="911581"/>
          </a:xfrm>
        </p:spPr>
        <p:txBody>
          <a:bodyPr>
            <a:normAutofit/>
          </a:bodyPr>
          <a:lstStyle/>
          <a:p>
            <a:r>
              <a:rPr lang="en-US" altLang="zh-CN" dirty="0"/>
              <a:t>RRM as MAP, A New </a:t>
            </a:r>
            <a:r>
              <a:rPr lang="en-US" altLang="zh-CN" dirty="0" smtClean="0"/>
              <a:t>Look (II)</a:t>
            </a:r>
            <a:endParaRPr lang="zh-CN" altLang="en-US" dirty="0"/>
          </a:p>
        </p:txBody>
      </p:sp>
      <p:sp>
        <p:nvSpPr>
          <p:cNvPr id="25" name="内容占位符 2"/>
          <p:cNvSpPr>
            <a:spLocks noGrp="1"/>
          </p:cNvSpPr>
          <p:nvPr>
            <p:ph idx="1"/>
          </p:nvPr>
        </p:nvSpPr>
        <p:spPr>
          <a:xfrm>
            <a:off x="628649" y="1276715"/>
            <a:ext cx="8265185" cy="5029194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altLang="zh-CN" dirty="0" smtClean="0"/>
              <a:t>Bridge RRM and MAP via </a:t>
            </a:r>
            <a:r>
              <a:rPr lang="en-US" altLang="zh-CN" i="1" dirty="0" smtClean="0">
                <a:solidFill>
                  <a:srgbClr val="FF0000"/>
                </a:solidFill>
              </a:rPr>
              <a:t>delegate</a:t>
            </a:r>
            <a:r>
              <a:rPr lang="en-US" altLang="zh-CN" dirty="0" smtClean="0"/>
              <a:t> prior (likelihood)</a:t>
            </a:r>
          </a:p>
          <a:p>
            <a:pPr lvl="1">
              <a:buClr>
                <a:schemeClr val="tx1"/>
              </a:buClr>
            </a:pPr>
            <a:r>
              <a:rPr lang="en-US" altLang="zh-CN" dirty="0" smtClean="0"/>
              <a:t>jointly intact:            and            induce exactly the same joint distribution (and thus the same posterior)</a:t>
            </a:r>
          </a:p>
          <a:p>
            <a:pPr lvl="1">
              <a:buClr>
                <a:schemeClr val="tx1"/>
              </a:buClr>
            </a:pPr>
            <a:endParaRPr lang="en-US" altLang="zh-CN" dirty="0" smtClean="0"/>
          </a:p>
          <a:p>
            <a:pPr lvl="1">
              <a:buClr>
                <a:schemeClr val="tx1"/>
              </a:buClr>
            </a:pPr>
            <a:endParaRPr lang="en-US" altLang="zh-CN" dirty="0" smtClean="0"/>
          </a:p>
          <a:p>
            <a:pPr lvl="1">
              <a:buClr>
                <a:schemeClr val="tx1"/>
              </a:buClr>
            </a:pPr>
            <a:r>
              <a:rPr lang="en-US" altLang="zh-CN" dirty="0" smtClean="0"/>
              <a:t>singly relaxed: free from the normalization constraints (and thus no longer probability densities)</a:t>
            </a:r>
            <a:endParaRPr lang="en-US" altLang="zh-CN" dirty="0"/>
          </a:p>
          <a:p>
            <a:pPr marL="457200" lvl="1" indent="0">
              <a:buClr>
                <a:schemeClr val="tx1"/>
              </a:buClr>
              <a:buNone/>
            </a:pPr>
            <a:endParaRPr lang="en-US" altLang="zh-CN" dirty="0" smtClean="0"/>
          </a:p>
          <a:p>
            <a:pPr>
              <a:buClr>
                <a:schemeClr val="tx1"/>
              </a:buClr>
            </a:pPr>
            <a:endParaRPr lang="en-US" altLang="zh-CN" dirty="0" smtClean="0"/>
          </a:p>
          <a:p>
            <a:pPr>
              <a:buClr>
                <a:schemeClr val="tx1"/>
              </a:buClr>
            </a:pPr>
            <a:r>
              <a:rPr lang="en-US" altLang="zh-CN" dirty="0" smtClean="0"/>
              <a:t>The transition: </a:t>
            </a:r>
          </a:p>
          <a:p>
            <a:pPr>
              <a:buClr>
                <a:schemeClr val="tx1"/>
              </a:buClr>
            </a:pPr>
            <a:endParaRPr lang="en-US" altLang="zh-CN" dirty="0" smtClean="0"/>
          </a:p>
        </p:txBody>
      </p:sp>
      <p:graphicFrame>
        <p:nvGraphicFramePr>
          <p:cNvPr id="67" name="对象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015777"/>
              </p:ext>
            </p:extLst>
          </p:nvPr>
        </p:nvGraphicFramePr>
        <p:xfrm>
          <a:off x="3122503" y="1759641"/>
          <a:ext cx="744538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3" name="Formula" r:id="rId4" imgW="403920" imgH="177840" progId="Equation.Ribbit">
                  <p:embed/>
                </p:oleObj>
              </mc:Choice>
              <mc:Fallback>
                <p:oleObj name="Formula" r:id="rId4" imgW="403920" imgH="177840" progId="Equation.Ribbit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2503" y="1759641"/>
                        <a:ext cx="744538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对象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408048"/>
              </p:ext>
            </p:extLst>
          </p:nvPr>
        </p:nvGraphicFramePr>
        <p:xfrm>
          <a:off x="4474214" y="1712015"/>
          <a:ext cx="744537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4" name="Formula" r:id="rId6" imgW="403920" imgH="203400" progId="Equation.Ribbit">
                  <p:embed/>
                </p:oleObj>
              </mc:Choice>
              <mc:Fallback>
                <p:oleObj name="Formula" r:id="rId6" imgW="403920" imgH="203400" progId="Equation.Ribbit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4214" y="1712015"/>
                        <a:ext cx="744537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对象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285333"/>
              </p:ext>
            </p:extLst>
          </p:nvPr>
        </p:nvGraphicFramePr>
        <p:xfrm>
          <a:off x="1955800" y="2415789"/>
          <a:ext cx="5233988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5" name="Formula" r:id="rId8" imgW="2826000" imgH="462600" progId="Equation.Ribbit">
                  <p:embed/>
                </p:oleObj>
              </mc:Choice>
              <mc:Fallback>
                <p:oleObj name="Formula" r:id="rId8" imgW="2826000" imgH="462600" progId="Equation.Ribbit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2415789"/>
                        <a:ext cx="5233988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对象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686737"/>
              </p:ext>
            </p:extLst>
          </p:nvPr>
        </p:nvGraphicFramePr>
        <p:xfrm>
          <a:off x="1025524" y="3959791"/>
          <a:ext cx="7091363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6" name="Formula" r:id="rId10" imgW="3826800" imgH="462600" progId="Equation.Ribbit">
                  <p:embed/>
                </p:oleObj>
              </mc:Choice>
              <mc:Fallback>
                <p:oleObj name="Formula" r:id="rId10" imgW="3826800" imgH="462600" progId="Equation.Ribbit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524" y="3959791"/>
                        <a:ext cx="7091363" cy="855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对象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293783"/>
              </p:ext>
            </p:extLst>
          </p:nvPr>
        </p:nvGraphicFramePr>
        <p:xfrm>
          <a:off x="1934659" y="5502206"/>
          <a:ext cx="5273094" cy="389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7" name="Formula" r:id="rId12" imgW="2732040" imgH="203400" progId="Equation.Ribbit">
                  <p:embed/>
                </p:oleObj>
              </mc:Choice>
              <mc:Fallback>
                <p:oleObj name="Formula" r:id="rId12" imgW="2732040" imgH="203400" progId="Equation.Ribbit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4659" y="5502206"/>
                        <a:ext cx="5273094" cy="3891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747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56502"/>
            <a:ext cx="7886700" cy="911581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Delegate prior &amp; likelihood</a:t>
            </a:r>
            <a:endParaRPr lang="zh-CN" altLang="en-US" dirty="0"/>
          </a:p>
        </p:txBody>
      </p:sp>
      <p:sp>
        <p:nvSpPr>
          <p:cNvPr id="22" name="内容占位符 2"/>
          <p:cNvSpPr>
            <a:spLocks noGrp="1"/>
          </p:cNvSpPr>
          <p:nvPr>
            <p:ph idx="1"/>
          </p:nvPr>
        </p:nvSpPr>
        <p:spPr>
          <a:xfrm>
            <a:off x="628649" y="1276715"/>
            <a:ext cx="8265185" cy="5029194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altLang="zh-CN" dirty="0" smtClean="0"/>
              <a:t>Consider a simplest case:</a:t>
            </a:r>
          </a:p>
          <a:p>
            <a:pPr lvl="1">
              <a:buClr>
                <a:schemeClr val="tx1"/>
              </a:buClr>
            </a:pPr>
            <a:r>
              <a:rPr lang="en-US" altLang="zh-CN" dirty="0" smtClean="0">
                <a:solidFill>
                  <a:srgbClr val="0000FF"/>
                </a:solidFill>
              </a:rPr>
              <a:t>genuine</a:t>
            </a:r>
            <a:r>
              <a:rPr lang="en-US" altLang="zh-CN" dirty="0" smtClean="0"/>
              <a:t> pair:</a:t>
            </a:r>
          </a:p>
          <a:p>
            <a:pPr lvl="1">
              <a:buClr>
                <a:schemeClr val="tx1"/>
              </a:buClr>
            </a:pPr>
            <a:endParaRPr lang="en-US" altLang="zh-CN" dirty="0" smtClean="0"/>
          </a:p>
          <a:p>
            <a:pPr lvl="1">
              <a:buClr>
                <a:schemeClr val="tx1"/>
              </a:buClr>
            </a:pPr>
            <a:r>
              <a:rPr lang="en-US" altLang="zh-CN" dirty="0" smtClean="0">
                <a:solidFill>
                  <a:srgbClr val="FF0000"/>
                </a:solidFill>
              </a:rPr>
              <a:t>delegate</a:t>
            </a:r>
            <a:r>
              <a:rPr lang="en-US" altLang="zh-CN" dirty="0" smtClean="0"/>
              <a:t> pair:</a:t>
            </a:r>
          </a:p>
          <a:p>
            <a:pPr lvl="1">
              <a:buClr>
                <a:schemeClr val="tx1"/>
              </a:buClr>
            </a:pPr>
            <a:endParaRPr lang="en-US" altLang="zh-CN" dirty="0"/>
          </a:p>
          <a:p>
            <a:pPr lvl="1">
              <a:buClr>
                <a:schemeClr val="tx1"/>
              </a:buClr>
            </a:pPr>
            <a:r>
              <a:rPr lang="en-US" altLang="zh-CN" dirty="0" smtClean="0"/>
              <a:t>          can be completely different from           when viewed as functions of the model</a:t>
            </a:r>
            <a:endParaRPr lang="en-US" altLang="zh-CN" dirty="0"/>
          </a:p>
        </p:txBody>
      </p:sp>
      <p:grpSp>
        <p:nvGrpSpPr>
          <p:cNvPr id="8" name="组合 7"/>
          <p:cNvGrpSpPr/>
          <p:nvPr/>
        </p:nvGrpSpPr>
        <p:grpSpPr>
          <a:xfrm>
            <a:off x="201922" y="3933648"/>
            <a:ext cx="8740157" cy="2477184"/>
            <a:chOff x="-119630" y="4106349"/>
            <a:chExt cx="9263630" cy="262554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9630" y="4106862"/>
              <a:ext cx="2904573" cy="2625036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943" y="4106862"/>
              <a:ext cx="3134699" cy="262503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9642" y="4106349"/>
              <a:ext cx="3224358" cy="2625549"/>
            </a:xfrm>
            <a:prstGeom prst="rect">
              <a:avLst/>
            </a:prstGeom>
          </p:spPr>
        </p:pic>
      </p:grp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4946761"/>
              </p:ext>
            </p:extLst>
          </p:nvPr>
        </p:nvGraphicFramePr>
        <p:xfrm>
          <a:off x="4624131" y="1362482"/>
          <a:ext cx="2068512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1" name="Formula" r:id="rId7" imgW="1120320" imgH="177840" progId="Equation.Ribbit">
                  <p:embed/>
                </p:oleObj>
              </mc:Choice>
              <mc:Fallback>
                <p:oleObj name="Formula" r:id="rId7" imgW="1120320" imgH="177840" progId="Equation.Ribbit">
                  <p:embed/>
                  <p:pic>
                    <p:nvPicPr>
                      <p:cNvPr id="0" name="Picture 3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131" y="1362482"/>
                        <a:ext cx="2068512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图片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100" y="1567379"/>
            <a:ext cx="1847933" cy="1639012"/>
          </a:xfrm>
          <a:prstGeom prst="rect">
            <a:avLst/>
          </a:prstGeom>
        </p:spPr>
      </p:pic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1371152"/>
              </p:ext>
            </p:extLst>
          </p:nvPr>
        </p:nvGraphicFramePr>
        <p:xfrm>
          <a:off x="3117359" y="1684891"/>
          <a:ext cx="3356771" cy="521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" name="Formula" r:id="rId10" imgW="1960920" imgH="301320" progId="Equation.Ribbit">
                  <p:embed/>
                </p:oleObj>
              </mc:Choice>
              <mc:Fallback>
                <p:oleObj name="Formula" r:id="rId10" imgW="1960920" imgH="301320" progId="Equation.Ribbit">
                  <p:embed/>
                  <p:pic>
                    <p:nvPicPr>
                      <p:cNvPr id="0" name="Picture 3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7359" y="1684891"/>
                        <a:ext cx="3356771" cy="5219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组合 12"/>
          <p:cNvGrpSpPr/>
          <p:nvPr/>
        </p:nvGrpSpPr>
        <p:grpSpPr>
          <a:xfrm>
            <a:off x="2377376" y="6351472"/>
            <a:ext cx="6288657" cy="369332"/>
            <a:chOff x="836762" y="3758109"/>
            <a:chExt cx="6288657" cy="369332"/>
          </a:xfrm>
        </p:grpSpPr>
        <p:sp>
          <p:nvSpPr>
            <p:cNvPr id="11" name="文本框 10"/>
            <p:cNvSpPr txBox="1"/>
            <p:nvPr/>
          </p:nvSpPr>
          <p:spPr>
            <a:xfrm>
              <a:off x="836762" y="3758109"/>
              <a:ext cx="628865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Both      and     are scaled (up to a constant) for better visualization.</a:t>
              </a:r>
              <a:endParaRPr lang="zh-CN" altLang="en-US" dirty="0"/>
            </a:p>
          </p:txBody>
        </p:sp>
        <p:graphicFrame>
          <p:nvGraphicFramePr>
            <p:cNvPr id="16" name="对象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1607177"/>
                </p:ext>
              </p:extLst>
            </p:nvPr>
          </p:nvGraphicFramePr>
          <p:xfrm>
            <a:off x="1410327" y="3811957"/>
            <a:ext cx="255188" cy="298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13" name="Formula" r:id="rId12" imgW="142560" imgH="165240" progId="Equation.Ribbit">
                    <p:embed/>
                  </p:oleObj>
                </mc:Choice>
                <mc:Fallback>
                  <p:oleObj name="Formula" r:id="rId12" imgW="142560" imgH="165240" progId="Equation.Ribbit">
                    <p:embed/>
                    <p:pic>
                      <p:nvPicPr>
                        <p:cNvPr id="0" name="Picture 3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10327" y="3811957"/>
                          <a:ext cx="255188" cy="2982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对象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68896815"/>
                </p:ext>
              </p:extLst>
            </p:nvPr>
          </p:nvGraphicFramePr>
          <p:xfrm>
            <a:off x="2103212" y="3811957"/>
            <a:ext cx="154780" cy="298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14" name="Formula" r:id="rId14" imgW="106920" imgH="201960" progId="Equation.Ribbit">
                    <p:embed/>
                  </p:oleObj>
                </mc:Choice>
                <mc:Fallback>
                  <p:oleObj name="Formula" r:id="rId14" imgW="106920" imgH="201960" progId="Equation.Ribbit">
                    <p:embed/>
                    <p:pic>
                      <p:nvPicPr>
                        <p:cNvPr id="0" name="Picture 3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3212" y="3811957"/>
                          <a:ext cx="154780" cy="2982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860371"/>
              </p:ext>
            </p:extLst>
          </p:nvPr>
        </p:nvGraphicFramePr>
        <p:xfrm>
          <a:off x="3117359" y="2386886"/>
          <a:ext cx="2860748" cy="60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5" name="Formula" r:id="rId16" imgW="1638360" imgH="339120" progId="Equation.Ribbit">
                  <p:embed/>
                </p:oleObj>
              </mc:Choice>
              <mc:Fallback>
                <p:oleObj name="Formula" r:id="rId16" imgW="1638360" imgH="339120" progId="Equation.Ribbit">
                  <p:embed/>
                  <p:pic>
                    <p:nvPicPr>
                      <p:cNvPr id="0" name="Picture 3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7359" y="2386886"/>
                        <a:ext cx="2860748" cy="600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933945"/>
              </p:ext>
            </p:extLst>
          </p:nvPr>
        </p:nvGraphicFramePr>
        <p:xfrm>
          <a:off x="1400702" y="3320769"/>
          <a:ext cx="681247" cy="343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6" name="Formula" r:id="rId18" imgW="403920" imgH="203400" progId="Equation.Ribbit">
                  <p:embed/>
                </p:oleObj>
              </mc:Choice>
              <mc:Fallback>
                <p:oleObj name="Formula" r:id="rId18" imgW="403920" imgH="203400" progId="Equation.Ribbit">
                  <p:embed/>
                  <p:pic>
                    <p:nvPicPr>
                      <p:cNvPr id="0" name="Picture 3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702" y="3320769"/>
                        <a:ext cx="681247" cy="3433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589498"/>
              </p:ext>
            </p:extLst>
          </p:nvPr>
        </p:nvGraphicFramePr>
        <p:xfrm>
          <a:off x="6242863" y="3342403"/>
          <a:ext cx="681038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7" name="Formula" r:id="rId20" imgW="403920" imgH="177840" progId="Equation.Ribbit">
                  <p:embed/>
                </p:oleObj>
              </mc:Choice>
              <mc:Fallback>
                <p:oleObj name="Formula" r:id="rId20" imgW="403920" imgH="177840" progId="Equation.Ribbit">
                  <p:embed/>
                  <p:pic>
                    <p:nvPicPr>
                      <p:cNvPr id="0" name="Picture 3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2863" y="3342403"/>
                        <a:ext cx="681038" cy="300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293305"/>
              </p:ext>
            </p:extLst>
          </p:nvPr>
        </p:nvGraphicFramePr>
        <p:xfrm>
          <a:off x="4565377" y="3690535"/>
          <a:ext cx="300037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8" name="Formula" r:id="rId22" imgW="177840" imgH="169200" progId="Equation.Ribbit">
                  <p:embed/>
                </p:oleObj>
              </mc:Choice>
              <mc:Fallback>
                <p:oleObj name="Formula" r:id="rId22" imgW="177840" imgH="169200" progId="Equation.Ribbit">
                  <p:embed/>
                  <p:pic>
                    <p:nvPicPr>
                      <p:cNvPr id="0" name="Picture 3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5377" y="3690535"/>
                        <a:ext cx="300037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359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56502"/>
            <a:ext cx="7886700" cy="911581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M</a:t>
            </a:r>
            <a:r>
              <a:rPr lang="en-US" altLang="zh-CN" baseline="30000" dirty="0" smtClean="0"/>
              <a:t>3</a:t>
            </a:r>
            <a:r>
              <a:rPr lang="en-US" altLang="zh-CN" dirty="0" smtClean="0"/>
              <a:t>F as MAP: the full model</a:t>
            </a:r>
            <a:endParaRPr lang="zh-CN" altLang="en-US" dirty="0"/>
          </a:p>
        </p:txBody>
      </p:sp>
      <p:sp>
        <p:nvSpPr>
          <p:cNvPr id="24" name="内容占位符 2"/>
          <p:cNvSpPr>
            <a:spLocks noGrp="1"/>
          </p:cNvSpPr>
          <p:nvPr>
            <p:ph idx="1"/>
          </p:nvPr>
        </p:nvSpPr>
        <p:spPr>
          <a:xfrm>
            <a:off x="628649" y="1276715"/>
            <a:ext cx="8265185" cy="5029194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altLang="zh-CN" dirty="0" smtClean="0"/>
              <a:t>We consider M</a:t>
            </a:r>
            <a:r>
              <a:rPr lang="en-US" altLang="zh-CN" baseline="30000" dirty="0" smtClean="0"/>
              <a:t>3</a:t>
            </a:r>
            <a:r>
              <a:rPr lang="en-US" altLang="zh-CN" dirty="0" smtClean="0"/>
              <a:t>F for ordinal ratings </a:t>
            </a:r>
          </a:p>
          <a:p>
            <a:pPr>
              <a:buClr>
                <a:schemeClr val="tx1"/>
              </a:buClr>
            </a:pPr>
            <a:r>
              <a:rPr lang="en-US" altLang="zh-CN" dirty="0" smtClean="0"/>
              <a:t>Risk: introduce thresholds                          and sum over the         binary M</a:t>
            </a:r>
            <a:r>
              <a:rPr lang="en-US" altLang="zh-CN" baseline="30000" dirty="0" smtClean="0"/>
              <a:t>3</a:t>
            </a:r>
            <a:r>
              <a:rPr lang="en-US" altLang="zh-CN" dirty="0" smtClean="0"/>
              <a:t>F losses for each </a:t>
            </a:r>
          </a:p>
          <a:p>
            <a:pPr>
              <a:buClr>
                <a:schemeClr val="tx1"/>
              </a:buClr>
            </a:pPr>
            <a:endParaRPr lang="en-US" altLang="zh-CN" dirty="0"/>
          </a:p>
          <a:p>
            <a:pPr>
              <a:buClr>
                <a:schemeClr val="tx1"/>
              </a:buClr>
            </a:pPr>
            <a:endParaRPr lang="en-US" altLang="zh-CN" dirty="0" smtClean="0"/>
          </a:p>
          <a:p>
            <a:pPr>
              <a:buClr>
                <a:schemeClr val="tx1"/>
              </a:buClr>
            </a:pPr>
            <a:r>
              <a:rPr lang="en-US" altLang="zh-CN" dirty="0" err="1" smtClean="0"/>
              <a:t>Regularizer</a:t>
            </a:r>
            <a:r>
              <a:rPr lang="en-US" altLang="zh-CN" dirty="0" smtClean="0"/>
              <a:t>:                      , where</a:t>
            </a:r>
          </a:p>
          <a:p>
            <a:pPr>
              <a:buClr>
                <a:schemeClr val="tx1"/>
              </a:buClr>
            </a:pPr>
            <a:endParaRPr lang="en-US" altLang="zh-CN" dirty="0"/>
          </a:p>
          <a:p>
            <a:pPr>
              <a:buClr>
                <a:schemeClr val="tx1"/>
              </a:buClr>
            </a:pPr>
            <a:r>
              <a:rPr lang="en-US" altLang="zh-CN" dirty="0" smtClean="0"/>
              <a:t>MAP:                     with hyper-parameters </a:t>
            </a:r>
          </a:p>
        </p:txBody>
      </p:sp>
      <p:graphicFrame>
        <p:nvGraphicFramePr>
          <p:cNvPr id="25" name="对象 24"/>
          <p:cNvGraphicFramePr>
            <a:graphicFrameLocks noChangeAspect="1"/>
          </p:cNvGraphicFramePr>
          <p:nvPr>
            <p:extLst/>
          </p:nvPr>
        </p:nvGraphicFramePr>
        <p:xfrm>
          <a:off x="6173548" y="1362076"/>
          <a:ext cx="2144712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7" name="Formula" r:id="rId4" imgW="1162080" imgH="177840" progId="Equation.Ribbit">
                  <p:embed/>
                </p:oleObj>
              </mc:Choice>
              <mc:Fallback>
                <p:oleObj name="Formula" r:id="rId4" imgW="1162080" imgH="177840" progId="Equation.Ribbit">
                  <p:embed/>
                  <p:pic>
                    <p:nvPicPr>
                      <p:cNvPr id="0" name="Picture 2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3548" y="1362076"/>
                        <a:ext cx="2144712" cy="33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83728"/>
              </p:ext>
            </p:extLst>
          </p:nvPr>
        </p:nvGraphicFramePr>
        <p:xfrm>
          <a:off x="4798470" y="1873800"/>
          <a:ext cx="2112963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8" name="Formula" r:id="rId6" imgW="1144440" imgH="182880" progId="Equation.Ribbit">
                  <p:embed/>
                </p:oleObj>
              </mc:Choice>
              <mc:Fallback>
                <p:oleObj name="Formula" r:id="rId6" imgW="1144440" imgH="182880" progId="Equation.Ribbit">
                  <p:embed/>
                  <p:pic>
                    <p:nvPicPr>
                      <p:cNvPr id="0" name="Picture 2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8470" y="1873800"/>
                        <a:ext cx="2112963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083796"/>
              </p:ext>
            </p:extLst>
          </p:nvPr>
        </p:nvGraphicFramePr>
        <p:xfrm>
          <a:off x="1710023" y="2543636"/>
          <a:ext cx="5723948" cy="122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9" name="Formula" r:id="rId8" imgW="4182120" imgH="882720" progId="Equation.Ribbit">
                  <p:embed/>
                </p:oleObj>
              </mc:Choice>
              <mc:Fallback>
                <p:oleObj name="Formula" r:id="rId8" imgW="4182120" imgH="882720" progId="Equation.Ribbit">
                  <p:embed/>
                  <p:pic>
                    <p:nvPicPr>
                      <p:cNvPr id="0" name="Picture 2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0023" y="2543636"/>
                        <a:ext cx="5723948" cy="122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842741"/>
              </p:ext>
            </p:extLst>
          </p:nvPr>
        </p:nvGraphicFramePr>
        <p:xfrm>
          <a:off x="6792299" y="2272637"/>
          <a:ext cx="293688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0" name="Formula" r:id="rId10" imgW="158760" imgH="170280" progId="Equation.Ribbit">
                  <p:embed/>
                </p:oleObj>
              </mc:Choice>
              <mc:Fallback>
                <p:oleObj name="Formula" r:id="rId10" imgW="158760" imgH="170280" progId="Equation.Ribbit">
                  <p:embed/>
                  <p:pic>
                    <p:nvPicPr>
                      <p:cNvPr id="0" name="Picture 2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2299" y="2272637"/>
                        <a:ext cx="293688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09711"/>
              </p:ext>
            </p:extLst>
          </p:nvPr>
        </p:nvGraphicFramePr>
        <p:xfrm>
          <a:off x="2603500" y="4154488"/>
          <a:ext cx="3937000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1" name="Formula" r:id="rId12" imgW="3043080" imgH="462600" progId="Equation.Ribbit">
                  <p:embed/>
                </p:oleObj>
              </mc:Choice>
              <mc:Fallback>
                <p:oleObj name="Formula" r:id="rId12" imgW="3043080" imgH="462600" progId="Equation.Ribbit">
                  <p:embed/>
                  <p:pic>
                    <p:nvPicPr>
                      <p:cNvPr id="0" name="Picture 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4154488"/>
                        <a:ext cx="3937000" cy="604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对象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728227"/>
              </p:ext>
            </p:extLst>
          </p:nvPr>
        </p:nvGraphicFramePr>
        <p:xfrm>
          <a:off x="2794269" y="3791972"/>
          <a:ext cx="18383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" name="Formula" r:id="rId14" imgW="995760" imgH="177840" progId="Equation.Ribbit">
                  <p:embed/>
                </p:oleObj>
              </mc:Choice>
              <mc:Fallback>
                <p:oleObj name="Formula" r:id="rId14" imgW="995760" imgH="177840" progId="Equation.Ribbit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269" y="3791972"/>
                        <a:ext cx="18383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对象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361800"/>
              </p:ext>
            </p:extLst>
          </p:nvPr>
        </p:nvGraphicFramePr>
        <p:xfrm>
          <a:off x="1357313" y="5202238"/>
          <a:ext cx="6427787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3" name="Formula" r:id="rId16" imgW="4861800" imgH="998280" progId="Equation.Ribbit">
                  <p:embed/>
                </p:oleObj>
              </mc:Choice>
              <mc:Fallback>
                <p:oleObj name="Formula" r:id="rId16" imgW="4861800" imgH="998280" progId="Equation.Ribbit">
                  <p:embed/>
                  <p:pic>
                    <p:nvPicPr>
                      <p:cNvPr id="0" name="Picture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5202238"/>
                        <a:ext cx="6427787" cy="1336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148044"/>
              </p:ext>
            </p:extLst>
          </p:nvPr>
        </p:nvGraphicFramePr>
        <p:xfrm>
          <a:off x="2174516" y="2277400"/>
          <a:ext cx="655637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4" name="Formula" r:id="rId18" imgW="354600" imgH="166680" progId="Equation.Ribbit">
                  <p:embed/>
                </p:oleObj>
              </mc:Choice>
              <mc:Fallback>
                <p:oleObj name="Formula" r:id="rId18" imgW="354600" imgH="166680" progId="Equation.Ribbit">
                  <p:embed/>
                  <p:pic>
                    <p:nvPicPr>
                      <p:cNvPr id="0" name="Picture 2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516" y="2277400"/>
                        <a:ext cx="655637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345757"/>
              </p:ext>
            </p:extLst>
          </p:nvPr>
        </p:nvGraphicFramePr>
        <p:xfrm>
          <a:off x="1905806" y="4815521"/>
          <a:ext cx="16795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5" name="Formula" r:id="rId20" imgW="909360" imgH="177840" progId="Equation.Ribbit">
                  <p:embed/>
                </p:oleObj>
              </mc:Choice>
              <mc:Fallback>
                <p:oleObj name="Formula" r:id="rId20" imgW="909360" imgH="177840" progId="Equation.Ribbit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806" y="4815521"/>
                        <a:ext cx="167957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044812"/>
              </p:ext>
            </p:extLst>
          </p:nvPr>
        </p:nvGraphicFramePr>
        <p:xfrm>
          <a:off x="6939143" y="4815521"/>
          <a:ext cx="189388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6" name="Formula" r:id="rId22" imgW="1024920" imgH="177840" progId="Equation.Ribbit">
                  <p:embed/>
                </p:oleObj>
              </mc:Choice>
              <mc:Fallback>
                <p:oleObj name="Formula" r:id="rId22" imgW="1024920" imgH="177840" progId="Equation.Ribbit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9143" y="4815521"/>
                        <a:ext cx="1893888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8422595" y="4734548"/>
            <a:ext cx="2938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?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9199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 build="p"/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924754"/>
              </p:ext>
            </p:extLst>
          </p:nvPr>
        </p:nvGraphicFramePr>
        <p:xfrm>
          <a:off x="1208880" y="5315440"/>
          <a:ext cx="6726238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8" name="Formula" r:id="rId4" imgW="3632400" imgH="377280" progId="Equation.Ribbit">
                  <p:embed/>
                </p:oleObj>
              </mc:Choice>
              <mc:Fallback>
                <p:oleObj name="Formula" r:id="rId4" imgW="3632400" imgH="377280" progId="Equation.Ribbit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880" y="5315440"/>
                        <a:ext cx="6726238" cy="70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内容占位符 2"/>
          <p:cNvSpPr txBox="1">
            <a:spLocks/>
          </p:cNvSpPr>
          <p:nvPr/>
        </p:nvSpPr>
        <p:spPr>
          <a:xfrm>
            <a:off x="628649" y="1276715"/>
            <a:ext cx="8265185" cy="5029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/>
              </a:buClr>
            </a:pPr>
            <a:r>
              <a:rPr lang="en-US" altLang="zh-CN" dirty="0" smtClean="0"/>
              <a:t>Data augmentation in general</a:t>
            </a:r>
          </a:p>
          <a:p>
            <a:pPr lvl="1">
              <a:buClr>
                <a:schemeClr val="tx1"/>
              </a:buClr>
            </a:pPr>
            <a:r>
              <a:rPr lang="en-US" altLang="zh-CN" dirty="0" smtClean="0"/>
              <a:t>introduce </a:t>
            </a:r>
            <a:r>
              <a:rPr lang="en-US" altLang="zh-CN" dirty="0" smtClean="0">
                <a:solidFill>
                  <a:srgbClr val="FF0000"/>
                </a:solidFill>
              </a:rPr>
              <a:t>auxiliary</a:t>
            </a:r>
            <a:r>
              <a:rPr lang="en-US" altLang="zh-CN" dirty="0" smtClean="0"/>
              <a:t> variables to facilitate Bayesian inference on the original variables of interest</a:t>
            </a:r>
          </a:p>
          <a:p>
            <a:pPr lvl="1">
              <a:buClr>
                <a:schemeClr val="tx1"/>
              </a:buClr>
            </a:pPr>
            <a:r>
              <a:rPr lang="en-US" altLang="zh-CN" dirty="0" smtClean="0"/>
              <a:t>inject </a:t>
            </a:r>
            <a:r>
              <a:rPr lang="en-US" altLang="zh-CN" i="1" dirty="0" smtClean="0"/>
              <a:t>independence</a:t>
            </a:r>
            <a:r>
              <a:rPr lang="en-US" altLang="zh-CN" dirty="0" smtClean="0"/>
              <a:t>:</a:t>
            </a:r>
            <a:br>
              <a:rPr lang="en-US" altLang="zh-CN" dirty="0" smtClean="0"/>
            </a:br>
            <a:r>
              <a:rPr lang="en-US" altLang="zh-CN" dirty="0" smtClean="0"/>
              <a:t>e.g. EM algorithm (joint);</a:t>
            </a:r>
            <a:br>
              <a:rPr lang="en-US" altLang="zh-CN" dirty="0" smtClean="0"/>
            </a:br>
            <a:r>
              <a:rPr lang="en-US" altLang="zh-CN" dirty="0" smtClean="0"/>
              <a:t>       stick-breaking construction (conditional)</a:t>
            </a:r>
          </a:p>
          <a:p>
            <a:pPr lvl="1">
              <a:buClr>
                <a:schemeClr val="tx1"/>
              </a:buClr>
            </a:pPr>
            <a:r>
              <a:rPr lang="en-US" altLang="zh-CN" dirty="0" smtClean="0"/>
              <a:t>exchange for a much </a:t>
            </a:r>
            <a:r>
              <a:rPr lang="en-US" altLang="zh-CN" i="1" dirty="0" smtClean="0"/>
              <a:t>simpler</a:t>
            </a:r>
            <a:r>
              <a:rPr lang="en-US" altLang="zh-CN" dirty="0" smtClean="0"/>
              <a:t> conditional representation:</a:t>
            </a:r>
            <a:br>
              <a:rPr lang="en-US" altLang="zh-CN" dirty="0" smtClean="0"/>
            </a:br>
            <a:r>
              <a:rPr lang="en-US" altLang="zh-CN" dirty="0" smtClean="0"/>
              <a:t>e.g. slice-sampling; data augmentation strategy for logistic models and that for </a:t>
            </a:r>
            <a:r>
              <a:rPr lang="en-US" altLang="zh-CN" dirty="0" smtClean="0">
                <a:solidFill>
                  <a:srgbClr val="FF0000"/>
                </a:solidFill>
              </a:rPr>
              <a:t>SVMs</a:t>
            </a:r>
          </a:p>
          <a:p>
            <a:pPr>
              <a:buClr>
                <a:schemeClr val="tx1"/>
              </a:buClr>
            </a:pPr>
            <a:r>
              <a:rPr lang="en-US" altLang="zh-CN" dirty="0"/>
              <a:t>Lemma </a:t>
            </a:r>
            <a:r>
              <a:rPr lang="en-US" altLang="zh-CN" dirty="0" smtClean="0"/>
              <a:t>(location-scale </a:t>
            </a:r>
            <a:r>
              <a:rPr lang="en-US" altLang="zh-CN" dirty="0"/>
              <a:t>mixture of </a:t>
            </a:r>
            <a:r>
              <a:rPr lang="en-US" altLang="zh-CN" dirty="0" smtClean="0"/>
              <a:t>Gaussians):</a:t>
            </a:r>
          </a:p>
          <a:p>
            <a:pPr>
              <a:buClr>
                <a:schemeClr val="tx1"/>
              </a:buClr>
            </a:pPr>
            <a:endParaRPr lang="en-US" altLang="zh-CN" dirty="0"/>
          </a:p>
        </p:txBody>
      </p:sp>
      <p:sp>
        <p:nvSpPr>
          <p:cNvPr id="11" name="文本框 10"/>
          <p:cNvSpPr txBox="1"/>
          <p:nvPr/>
        </p:nvSpPr>
        <p:spPr>
          <a:xfrm>
            <a:off x="5880682" y="6121243"/>
            <a:ext cx="2737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u="sng" dirty="0" smtClean="0"/>
              <a:t>Gaussian density function</a:t>
            </a:r>
            <a:endParaRPr lang="zh-CN" altLang="en-US" b="1" u="sng" dirty="0"/>
          </a:p>
        </p:txBody>
      </p:sp>
      <p:cxnSp>
        <p:nvCxnSpPr>
          <p:cNvPr id="12" name="直接连接符 11"/>
          <p:cNvCxnSpPr/>
          <p:nvPr/>
        </p:nvCxnSpPr>
        <p:spPr>
          <a:xfrm>
            <a:off x="6198362" y="5911176"/>
            <a:ext cx="140793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11" idx="0"/>
          </p:cNvCxnSpPr>
          <p:nvPr/>
        </p:nvCxnSpPr>
        <p:spPr>
          <a:xfrm flipH="1" flipV="1">
            <a:off x="6892506" y="5911176"/>
            <a:ext cx="356729" cy="21006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标题 1"/>
          <p:cNvSpPr txBox="1">
            <a:spLocks/>
          </p:cNvSpPr>
          <p:nvPr/>
        </p:nvSpPr>
        <p:spPr>
          <a:xfrm>
            <a:off x="628650" y="356502"/>
            <a:ext cx="7886700" cy="911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Data Augmentation for M</a:t>
            </a:r>
            <a:r>
              <a:rPr lang="en-US" altLang="zh-CN" baseline="30000" dirty="0"/>
              <a:t>3</a:t>
            </a:r>
            <a:r>
              <a:rPr lang="en-US" altLang="zh-CN" dirty="0"/>
              <a:t>F (I)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5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  <p:bldP spid="11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per Presentation">
      <a:majorFont>
        <a:latin typeface="High Tower Text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4758055</TotalTime>
  <Words>548</Words>
  <Application>Microsoft Office PowerPoint</Application>
  <PresentationFormat>On-screen Show (4:3)</PresentationFormat>
  <Paragraphs>167</Paragraphs>
  <Slides>19</Slides>
  <Notes>18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宋体</vt:lpstr>
      <vt:lpstr>Arial</vt:lpstr>
      <vt:lpstr>Calibri</vt:lpstr>
      <vt:lpstr>High Tower Text</vt:lpstr>
      <vt:lpstr>Times New Roman</vt:lpstr>
      <vt:lpstr>Wingdings</vt:lpstr>
      <vt:lpstr>Office 主题</vt:lpstr>
      <vt:lpstr>Formula</vt:lpstr>
      <vt:lpstr>Fast Max–Margin Matrix Factorization with Data Augmentation</vt:lpstr>
      <vt:lpstr>Matrix Factorization and M3F (I)</vt:lpstr>
      <vt:lpstr>Matrix Factorization and M3F (II)</vt:lpstr>
      <vt:lpstr>Roadmap</vt:lpstr>
      <vt:lpstr>RRM as MAP, A New Look (I)</vt:lpstr>
      <vt:lpstr>RRM as MAP, A New Look (II)</vt:lpstr>
      <vt:lpstr>Delegate prior &amp; likelihood</vt:lpstr>
      <vt:lpstr>M3F as MAP: the full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Company>Tsinghua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Max-Margin Matrix Factorization with Data Augmentation</dc:title>
  <dc:creator>Minjie Xu</dc:creator>
  <cp:lastModifiedBy>Minjie Xu</cp:lastModifiedBy>
  <cp:revision>199</cp:revision>
  <dcterms:created xsi:type="dcterms:W3CDTF">2013-06-04T07:33:02Z</dcterms:created>
  <dcterms:modified xsi:type="dcterms:W3CDTF">2013-06-23T14:12:45Z</dcterms:modified>
</cp:coreProperties>
</file>